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419" r:id="rId5"/>
    <p:sldId id="420" r:id="rId6"/>
    <p:sldId id="421" r:id="rId7"/>
    <p:sldId id="422" r:id="rId8"/>
    <p:sldId id="42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70A95E-117D-40F7-AAAA-1E64A1888391}" v="259" dt="2020-09-22T23:18:48.2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22" autoAdjust="0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8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lcrca-my.sharepoint.com/personal/rob_benson_liverpoolcityregion-ca_gov_uk/Documents/Jobs%20Data/LCR%20Job%20Vacancies%20Weekl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lcrca-my.sharepoint.com/personal/rob_benson_liverpoolcityregion-ca_gov_uk/Documents/Jobs%20Data/LCR%20Job%20Vacancies%20Weekl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Advertised Vacancies in Liverpool City Region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'Graphs								'!$D$16:$D$31</c:f>
              <c:numCache>
                <c:formatCode>d\-mmm</c:formatCode>
                <c:ptCount val="16"/>
                <c:pt idx="0">
                  <c:v>43905</c:v>
                </c:pt>
                <c:pt idx="1">
                  <c:v>43933</c:v>
                </c:pt>
                <c:pt idx="2">
                  <c:v>43947</c:v>
                </c:pt>
                <c:pt idx="3">
                  <c:v>43975</c:v>
                </c:pt>
                <c:pt idx="4">
                  <c:v>43996</c:v>
                </c:pt>
                <c:pt idx="5">
                  <c:v>44018</c:v>
                </c:pt>
                <c:pt idx="6">
                  <c:v>44025</c:v>
                </c:pt>
                <c:pt idx="7">
                  <c:v>44032</c:v>
                </c:pt>
                <c:pt idx="8">
                  <c:v>44039</c:v>
                </c:pt>
                <c:pt idx="9">
                  <c:v>44053</c:v>
                </c:pt>
                <c:pt idx="10">
                  <c:v>44060</c:v>
                </c:pt>
                <c:pt idx="11">
                  <c:v>44067</c:v>
                </c:pt>
                <c:pt idx="12">
                  <c:v>44074</c:v>
                </c:pt>
                <c:pt idx="13">
                  <c:v>44081</c:v>
                </c:pt>
                <c:pt idx="14">
                  <c:v>44088</c:v>
                </c:pt>
                <c:pt idx="15">
                  <c:v>44095</c:v>
                </c:pt>
              </c:numCache>
            </c:numRef>
          </c:cat>
          <c:val>
            <c:numRef>
              <c:f>'Graphs								'!$E$16:$E$31</c:f>
              <c:numCache>
                <c:formatCode>General</c:formatCode>
                <c:ptCount val="16"/>
                <c:pt idx="0">
                  <c:v>11849</c:v>
                </c:pt>
                <c:pt idx="1">
                  <c:v>7576</c:v>
                </c:pt>
                <c:pt idx="2">
                  <c:v>6087</c:v>
                </c:pt>
                <c:pt idx="3">
                  <c:v>5510</c:v>
                </c:pt>
                <c:pt idx="4">
                  <c:v>6262</c:v>
                </c:pt>
                <c:pt idx="5">
                  <c:v>5188</c:v>
                </c:pt>
                <c:pt idx="6">
                  <c:v>5977</c:v>
                </c:pt>
                <c:pt idx="7">
                  <c:v>5959</c:v>
                </c:pt>
                <c:pt idx="8">
                  <c:v>5944</c:v>
                </c:pt>
                <c:pt idx="9">
                  <c:v>7799</c:v>
                </c:pt>
                <c:pt idx="10">
                  <c:v>7648</c:v>
                </c:pt>
                <c:pt idx="11">
                  <c:v>7409</c:v>
                </c:pt>
                <c:pt idx="12">
                  <c:v>7886</c:v>
                </c:pt>
                <c:pt idx="13">
                  <c:v>6875</c:v>
                </c:pt>
                <c:pt idx="14">
                  <c:v>7375</c:v>
                </c:pt>
                <c:pt idx="15">
                  <c:v>7449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EB-49CA-9653-FA9775DD51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5631056"/>
        <c:axId val="585631384"/>
      </c:lineChart>
      <c:dateAx>
        <c:axId val="5856310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Week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d\-m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631384"/>
        <c:crosses val="autoZero"/>
        <c:auto val="1"/>
        <c:lblOffset val="100"/>
        <c:baseTimeUnit val="days"/>
      </c:dateAx>
      <c:valAx>
        <c:axId val="585631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No. Vacancies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631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Largest Industry Sector Changes (+)</a:t>
            </a:r>
            <a:r>
              <a:rPr lang="en-GB" baseline="0"/>
              <a:t> July 6 - Sep 21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'Industry Change'!$H$44</c:f>
              <c:strCache>
                <c:ptCount val="1"/>
                <c:pt idx="0">
                  <c:v>Starting Week (July 6)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'Industry Change'!$G$45:$G$49</c:f>
              <c:strCache>
                <c:ptCount val="5"/>
                <c:pt idx="0">
                  <c:v>Logistics &amp; Warehouse Jobs</c:v>
                </c:pt>
                <c:pt idx="1">
                  <c:v>Trade &amp; Construction Jobs</c:v>
                </c:pt>
                <c:pt idx="2">
                  <c:v>Healthcare &amp; Nursing Jobs</c:v>
                </c:pt>
                <c:pt idx="3">
                  <c:v>IT Jobs</c:v>
                </c:pt>
                <c:pt idx="4">
                  <c:v>Sales Jobs</c:v>
                </c:pt>
              </c:strCache>
            </c:strRef>
          </c:cat>
          <c:val>
            <c:numRef>
              <c:f>'Industry Change'!$H$45:$H$49</c:f>
              <c:numCache>
                <c:formatCode>General</c:formatCode>
                <c:ptCount val="5"/>
                <c:pt idx="0">
                  <c:v>123</c:v>
                </c:pt>
                <c:pt idx="1">
                  <c:v>229</c:v>
                </c:pt>
                <c:pt idx="2">
                  <c:v>1213</c:v>
                </c:pt>
                <c:pt idx="3">
                  <c:v>362</c:v>
                </c:pt>
                <c:pt idx="4">
                  <c:v>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A6-4556-85F0-BD41CD7CAC2E}"/>
            </c:ext>
          </c:extLst>
        </c:ser>
        <c:ser>
          <c:idx val="1"/>
          <c:order val="1"/>
          <c:tx>
            <c:strRef>
              <c:f>'Industry Change'!$I$44</c:f>
              <c:strCache>
                <c:ptCount val="1"/>
                <c:pt idx="0">
                  <c:v>Peak Week  for Overall Vacancies Since Lockdown (Aug 10)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'Industry Change'!$G$45:$G$49</c:f>
              <c:strCache>
                <c:ptCount val="5"/>
                <c:pt idx="0">
                  <c:v>Logistics &amp; Warehouse Jobs</c:v>
                </c:pt>
                <c:pt idx="1">
                  <c:v>Trade &amp; Construction Jobs</c:v>
                </c:pt>
                <c:pt idx="2">
                  <c:v>Healthcare &amp; Nursing Jobs</c:v>
                </c:pt>
                <c:pt idx="3">
                  <c:v>IT Jobs</c:v>
                </c:pt>
                <c:pt idx="4">
                  <c:v>Sales Jobs</c:v>
                </c:pt>
              </c:strCache>
            </c:strRef>
          </c:cat>
          <c:val>
            <c:numRef>
              <c:f>'Industry Change'!$I$45:$I$49</c:f>
              <c:numCache>
                <c:formatCode>General</c:formatCode>
                <c:ptCount val="5"/>
                <c:pt idx="0">
                  <c:v>498</c:v>
                </c:pt>
                <c:pt idx="1">
                  <c:v>541</c:v>
                </c:pt>
                <c:pt idx="2">
                  <c:v>1514</c:v>
                </c:pt>
                <c:pt idx="3">
                  <c:v>591</c:v>
                </c:pt>
                <c:pt idx="4">
                  <c:v>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A6-4556-85F0-BD41CD7CAC2E}"/>
            </c:ext>
          </c:extLst>
        </c:ser>
        <c:ser>
          <c:idx val="2"/>
          <c:order val="2"/>
          <c:tx>
            <c:strRef>
              <c:f>'Industry Change'!$J$44</c:f>
              <c:strCache>
                <c:ptCount val="1"/>
                <c:pt idx="0">
                  <c:v>Current Week (Sep 21)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'Industry Change'!$G$45:$G$49</c:f>
              <c:strCache>
                <c:ptCount val="5"/>
                <c:pt idx="0">
                  <c:v>Logistics &amp; Warehouse Jobs</c:v>
                </c:pt>
                <c:pt idx="1">
                  <c:v>Trade &amp; Construction Jobs</c:v>
                </c:pt>
                <c:pt idx="2">
                  <c:v>Healthcare &amp; Nursing Jobs</c:v>
                </c:pt>
                <c:pt idx="3">
                  <c:v>IT Jobs</c:v>
                </c:pt>
                <c:pt idx="4">
                  <c:v>Sales Jobs</c:v>
                </c:pt>
              </c:strCache>
            </c:strRef>
          </c:cat>
          <c:val>
            <c:numRef>
              <c:f>'Industry Change'!$J$45:$J$49</c:f>
              <c:numCache>
                <c:formatCode>General</c:formatCode>
                <c:ptCount val="5"/>
                <c:pt idx="0">
                  <c:v>718</c:v>
                </c:pt>
                <c:pt idx="1">
                  <c:v>543</c:v>
                </c:pt>
                <c:pt idx="2">
                  <c:v>1238</c:v>
                </c:pt>
                <c:pt idx="3">
                  <c:v>544</c:v>
                </c:pt>
                <c:pt idx="4">
                  <c:v>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A6-4556-85F0-BD41CD7CAC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3308959"/>
        <c:axId val="1870742607"/>
      </c:barChart>
      <c:catAx>
        <c:axId val="1753308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0742607"/>
        <c:crosses val="autoZero"/>
        <c:auto val="1"/>
        <c:lblAlgn val="ctr"/>
        <c:lblOffset val="100"/>
        <c:noMultiLvlLbl val="0"/>
      </c:catAx>
      <c:valAx>
        <c:axId val="1870742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Number of Vacancies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3308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987A4-8DE5-F942-B5A6-47287F9374B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D7918-E2B3-C942-AF78-617BD43F5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38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F2E9B-DEA9-FE43-8B5F-4248DC389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1415BC-A7C6-4A40-9528-57E9094E7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21BB7-C0A3-F04E-9E66-6C8CFA7A1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A494C-C6F1-374F-AF74-243D3F41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880A5-31B9-0A45-971D-A9FD1F354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1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E849-CCE1-F140-BF96-D7CF60CCC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FAEC5D-BB47-E64D-9557-12F0C6913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599E2-2F94-534C-9C65-931CF1D08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5F8E9-23B6-C04A-B347-D9175C10D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47C5E-DC5D-8D42-A9EB-AC416BAF4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9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EB56CF-4065-7243-BAB8-BF8F0D21B3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A96DC2-393C-1F4C-872C-274C17A22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2DB65-E4B4-D74D-B48A-1BEAEB75B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8BD7F-98C6-5343-9B90-5FBB010DB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9B65C-8C9E-BB4F-9757-64AD79CF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3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7AC7F-155F-F144-85A0-83BD4251D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28C5C-A7E4-0C47-A0FE-385E15A8D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81411-3645-8846-A4A3-1CB611139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2B52F-94A4-6A48-993D-907FFA6D7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59E59-8EAA-9045-974A-9B841494C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C6700-68BE-694F-B118-6F5B95559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7B021-9640-B546-82CE-3F4CDD575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10514-4B9A-6B49-9599-11871018A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35DA8-BE67-0C44-A4C7-08B1AE25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0D50E-822F-2D48-96DC-F66217629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E1343-CA72-A143-A9DE-69E975A7C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8848B-6F96-A241-8DFD-4E3680BD3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1069E-991C-4440-8A85-704668892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03664-51AF-FB43-ACB0-4146B376A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875CA-BD30-DD47-AC0E-4362A12B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226DF-770A-E942-A485-31E292029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38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9E20F-1B40-6D4E-AC80-86EFE6676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ED46C-8745-4D40-AD8B-2C3594136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A5EC0-F64F-1A4B-AB88-CA8A3F606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539A16-FF5A-6B4F-B18E-436AE0EC4D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B477F-AB5C-4541-89CA-232CBCFA78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648869-864E-AE46-BEA9-FC16EDA7D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54C8C-7747-4344-A261-28A1EEB7E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60F135-0F55-5141-A23F-E43D91FF3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0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8D805-3136-0040-A4C4-6F4DF4711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F0A7C2-2C78-D949-BF39-282627093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72FA3-B233-2446-A454-208CF5A9C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FAD9D7-D6FE-AF41-800F-1257881A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1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4957EC-DA71-4A42-B9BE-F7B47BB5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E2A462-9FAB-004D-99DB-39C66BBAD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C6B633-2A8C-4E47-A806-222E7A055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5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44C0F-4F5F-B140-8D45-45ABAC7A0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4C165-2BDE-E945-867A-7D4F2241C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7831F1-5162-E149-981B-7CF701E20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7374C1-4F8C-8841-8C16-D806DFEBA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756C2-5CEA-7042-890E-F709B730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E1B9D-6007-8043-B46A-80D0F2509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0C9DB-A658-E643-BA3E-A69CD8F9B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023BAD-CA69-3247-926F-FF956C2320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2C69B7-279C-EC45-84D1-C27E59C36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292C0-381D-9A4D-A92A-778A68AD2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1452-A223-584E-A129-54D4FCE9F138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825EE-1714-0F45-890B-83A029B7E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F10F2-0EE6-9C41-82A5-CEC53617F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2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E9F0B3-107A-7946-94D8-58E9A0221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63FFE-0D13-2548-AE36-A73D81E11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B03F7-3001-4F4A-81BC-2C869A713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81452-A223-584E-A129-54D4FCE9F138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C3544-8999-7E44-8BD4-B495E4C8C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845FE-2208-0D48-BFEA-7519711B2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FB1AD-F536-304F-8C07-B29A99B0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4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cid:image004.jpg@01D69106.B3D39EB0" TargetMode="External"/><Relationship Id="rId13" Type="http://schemas.openxmlformats.org/officeDocument/2006/relationships/image" Target="../media/image11.jpeg"/><Relationship Id="rId3" Type="http://schemas.openxmlformats.org/officeDocument/2006/relationships/image" Target="../media/image2.png"/><Relationship Id="rId7" Type="http://schemas.openxmlformats.org/officeDocument/2006/relationships/image" Target="../media/image8.jpeg"/><Relationship Id="rId12" Type="http://schemas.openxmlformats.org/officeDocument/2006/relationships/image" Target="cid:image006.jpg@01D69106.B3D39EB0" TargetMode="External"/><Relationship Id="rId17" Type="http://schemas.openxmlformats.org/officeDocument/2006/relationships/image" Target="../media/image6.png"/><Relationship Id="rId2" Type="http://schemas.openxmlformats.org/officeDocument/2006/relationships/image" Target="../media/image1.jpeg"/><Relationship Id="rId16" Type="http://schemas.openxmlformats.org/officeDocument/2006/relationships/image" Target="cid:image020.jpg@01D69106.B3D39E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2.jpeg"/><Relationship Id="rId10" Type="http://schemas.openxmlformats.org/officeDocument/2006/relationships/image" Target="cid:image026.jpg@01D69106.B3D39EB0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9.jpeg"/><Relationship Id="rId14" Type="http://schemas.openxmlformats.org/officeDocument/2006/relationships/image" Target="cid:image010.jpg@01D69106.B3D39EB0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cid:image012.jpg@01D69106.B3D39EB0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cid:image023.jpg@01D69106.B3D39EB0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73" y="5657232"/>
            <a:ext cx="2148448" cy="915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970" y="5932249"/>
            <a:ext cx="1562318" cy="533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26719"/>
          <a:stretch/>
        </p:blipFill>
        <p:spPr>
          <a:xfrm>
            <a:off x="0" y="6632298"/>
            <a:ext cx="12192000" cy="2257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392277"/>
            <a:ext cx="9899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197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Job Vacancy Data</a:t>
            </a:r>
          </a:p>
        </p:txBody>
      </p:sp>
      <p:sp>
        <p:nvSpPr>
          <p:cNvPr id="23" name="Slide Number Placeholder 1"/>
          <p:cNvSpPr txBox="1">
            <a:spLocks/>
          </p:cNvSpPr>
          <p:nvPr/>
        </p:nvSpPr>
        <p:spPr>
          <a:xfrm>
            <a:off x="9448800" y="656258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8AACCFB-CD7F-4085-9B0F-CF216C98134C}" type="slidenum">
              <a:rPr lang="en-GB" smtClean="0">
                <a:solidFill>
                  <a:schemeClr val="bg1"/>
                </a:solidFill>
              </a:rPr>
              <a:pPr algn="r"/>
              <a:t>1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6" name="Picture 2" descr="Integrations: Adzuna now available in 11 different countries | JobAdder">
            <a:extLst>
              <a:ext uri="{FF2B5EF4-FFF2-40B4-BE49-F238E27FC236}">
                <a16:creationId xmlns:a16="http://schemas.microsoft.com/office/drawing/2014/main" id="{8DB5456C-AA45-477C-8352-0452B9565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241" y="5619996"/>
            <a:ext cx="2309759" cy="98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orsefly | LinkedIn">
            <a:extLst>
              <a:ext uri="{FF2B5EF4-FFF2-40B4-BE49-F238E27FC236}">
                <a16:creationId xmlns:a16="http://schemas.microsoft.com/office/drawing/2014/main" id="{78C26C60-60E1-4133-91CF-E5A1739A9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819" y="5937765"/>
            <a:ext cx="2405903" cy="38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571C6E-470B-4EE0-B828-EAD8E30EB97D}"/>
              </a:ext>
            </a:extLst>
          </p:cNvPr>
          <p:cNvSpPr txBox="1"/>
          <p:nvPr/>
        </p:nvSpPr>
        <p:spPr>
          <a:xfrm>
            <a:off x="388438" y="1018639"/>
            <a:ext cx="5036318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At the start of March 2020 (W/E 15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), before the main elements of lockdown were announced, advertised vacancies in LCR were running at an average of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12,000 a month.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Over the period March – June, we utilised Institute for Employment Studies data to track the change in vacancies over the lockdown period.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average low point during May 2020 was around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5,500 vacancies, representing a 54% decline with pre-lockdown figures.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 early July (6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– Present Week) we launched our own internal vacancy dashboard, analysing Adzuna vacancy data.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As of September 21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vacancies in LCR stood at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7,449 – a 40% drop since pre-lockdown.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2C0294DF-4CE6-4083-9019-38BE1036E4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8668828"/>
              </p:ext>
            </p:extLst>
          </p:nvPr>
        </p:nvGraphicFramePr>
        <p:xfrm>
          <a:off x="5979561" y="977052"/>
          <a:ext cx="6076480" cy="4140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99AE538-6482-4286-89A8-CA8E968F24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8003" y="5864727"/>
            <a:ext cx="1724238" cy="53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64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73" y="5657232"/>
            <a:ext cx="2148448" cy="915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970" y="5932249"/>
            <a:ext cx="1562318" cy="533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26719"/>
          <a:stretch/>
        </p:blipFill>
        <p:spPr>
          <a:xfrm>
            <a:off x="0" y="6632298"/>
            <a:ext cx="12192000" cy="2257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392277"/>
            <a:ext cx="655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C0197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Job Vacancy Data – Sector Changes</a:t>
            </a:r>
          </a:p>
        </p:txBody>
      </p:sp>
      <p:sp>
        <p:nvSpPr>
          <p:cNvPr id="23" name="Slide Number Placeholder 1"/>
          <p:cNvSpPr txBox="1">
            <a:spLocks/>
          </p:cNvSpPr>
          <p:nvPr/>
        </p:nvSpPr>
        <p:spPr>
          <a:xfrm>
            <a:off x="9448800" y="656258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8AACCFB-CD7F-4085-9B0F-CF216C98134C}" type="slidenum">
              <a:rPr lang="en-GB" smtClean="0">
                <a:solidFill>
                  <a:schemeClr val="bg1"/>
                </a:solidFill>
              </a:rPr>
              <a:pPr algn="r"/>
              <a:t>2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6" name="Picture 2" descr="Integrations: Adzuna now available in 11 different countries | JobAdder">
            <a:extLst>
              <a:ext uri="{FF2B5EF4-FFF2-40B4-BE49-F238E27FC236}">
                <a16:creationId xmlns:a16="http://schemas.microsoft.com/office/drawing/2014/main" id="{8DB5456C-AA45-477C-8352-0452B9565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241" y="5619996"/>
            <a:ext cx="2309759" cy="98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orsefly | LinkedIn">
            <a:extLst>
              <a:ext uri="{FF2B5EF4-FFF2-40B4-BE49-F238E27FC236}">
                <a16:creationId xmlns:a16="http://schemas.microsoft.com/office/drawing/2014/main" id="{78C26C60-60E1-4133-91CF-E5A1739A9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819" y="5937765"/>
            <a:ext cx="2405903" cy="38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95F4174-D157-47A2-B6DA-686DB3692C06}"/>
              </a:ext>
            </a:extLst>
          </p:cNvPr>
          <p:cNvSpPr txBox="1"/>
          <p:nvPr/>
        </p:nvSpPr>
        <p:spPr>
          <a:xfrm>
            <a:off x="388438" y="1018639"/>
            <a:ext cx="503631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Utilising Adzuna Sector Categories, we are able to chart the rise and fall of vacancies across a variety of industries.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600" dirty="0"/>
              <a:t>Over the last 10 weeks, </a:t>
            </a:r>
            <a:r>
              <a:rPr lang="en-GB" sz="1600" b="1" dirty="0"/>
              <a:t>the five largest sector increases </a:t>
            </a:r>
            <a:r>
              <a:rPr lang="en-GB" sz="1600" dirty="0"/>
              <a:t>across the city region on average have been in 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GB" sz="1600" dirty="0"/>
              <a:t>Logistics &amp; Warehousing [+528 roles]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GB" sz="1600" dirty="0"/>
              <a:t>Trade &amp; Construction [+309 roles]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GB" sz="1600" dirty="0"/>
              <a:t>Sales [+206 roles]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GB" sz="1600" dirty="0"/>
              <a:t>Healthcare &amp; Nursing [+201 roles]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GB" sz="1600" dirty="0"/>
              <a:t>I.T [+195 roles]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These sectors are then closely followed by increases in Engineering Jobs, Hospitality &amp; Catering and Manufacturing Jobs.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terms of actual volume of vacancies – Healthcare &amp; Nursing lead with 16.8% (1,318), followed by Teaching 12.8% (1,000), Logistics &amp; Warehouse 9.5% (747), Social Work 7.5% (590) and IT Jobs 7.4% (578).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6E3E4F5-A9D1-40AC-8146-4E9B8D86E3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0140473"/>
              </p:ext>
            </p:extLst>
          </p:nvPr>
        </p:nvGraphicFramePr>
        <p:xfrm>
          <a:off x="6767246" y="231070"/>
          <a:ext cx="5353099" cy="3147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80EE7B7D-7E51-4C0C-B34F-2C942DD4F7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8003" y="5864727"/>
            <a:ext cx="1724238" cy="5319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03B3B49-5ABB-4A89-BE02-5608908F1ACC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27903"/>
          <a:stretch/>
        </p:blipFill>
        <p:spPr>
          <a:xfrm>
            <a:off x="7819902" y="3479496"/>
            <a:ext cx="4372098" cy="220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806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73" y="5657232"/>
            <a:ext cx="2148448" cy="915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970" y="5932249"/>
            <a:ext cx="1562318" cy="533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26719"/>
          <a:stretch/>
        </p:blipFill>
        <p:spPr>
          <a:xfrm>
            <a:off x="0" y="6632298"/>
            <a:ext cx="12192000" cy="2257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799" y="392277"/>
            <a:ext cx="11764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C0197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Job Vacancy Data – Potential Sector Insights [Logistics &amp; Warehouse Roles]</a:t>
            </a:r>
          </a:p>
        </p:txBody>
      </p:sp>
      <p:sp>
        <p:nvSpPr>
          <p:cNvPr id="23" name="Slide Number Placeholder 1"/>
          <p:cNvSpPr txBox="1">
            <a:spLocks/>
          </p:cNvSpPr>
          <p:nvPr/>
        </p:nvSpPr>
        <p:spPr>
          <a:xfrm>
            <a:off x="9448800" y="656258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8AACCFB-CD7F-4085-9B0F-CF216C98134C}" type="slidenum">
              <a:rPr lang="en-GB" smtClean="0">
                <a:solidFill>
                  <a:schemeClr val="bg1"/>
                </a:solidFill>
              </a:rPr>
              <a:pPr algn="r"/>
              <a:t>3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6" name="Picture 2" descr="Integrations: Adzuna now available in 11 different countries | JobAdder">
            <a:extLst>
              <a:ext uri="{FF2B5EF4-FFF2-40B4-BE49-F238E27FC236}">
                <a16:creationId xmlns:a16="http://schemas.microsoft.com/office/drawing/2014/main" id="{8DB5456C-AA45-477C-8352-0452B9565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241" y="5619996"/>
            <a:ext cx="2309759" cy="98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orsefly | LinkedIn">
            <a:extLst>
              <a:ext uri="{FF2B5EF4-FFF2-40B4-BE49-F238E27FC236}">
                <a16:creationId xmlns:a16="http://schemas.microsoft.com/office/drawing/2014/main" id="{78C26C60-60E1-4133-91CF-E5A1739A9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819" y="5937765"/>
            <a:ext cx="2405903" cy="38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A119183-173D-4E3D-B0B3-AF2A583E17D2}"/>
              </a:ext>
            </a:extLst>
          </p:cNvPr>
          <p:cNvPicPr/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173" y="937902"/>
            <a:ext cx="1707333" cy="2865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88F34BF-3C31-4F6D-8D76-8402ED7721B0}"/>
              </a:ext>
            </a:extLst>
          </p:cNvPr>
          <p:cNvPicPr/>
          <p:nvPr/>
        </p:nvPicPr>
        <p:blipFill>
          <a:blip r:embed="rId9" r:link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858" y="921527"/>
            <a:ext cx="5026867" cy="2186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F2BB3B4-F475-4981-8F34-94BEF5AFB471}"/>
              </a:ext>
            </a:extLst>
          </p:cNvPr>
          <p:cNvPicPr/>
          <p:nvPr/>
        </p:nvPicPr>
        <p:blipFill>
          <a:blip r:embed="rId11" r:link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167" y="921527"/>
            <a:ext cx="1707333" cy="28651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DD7E4D6-62FD-460C-B363-71DC22589BBD}"/>
              </a:ext>
            </a:extLst>
          </p:cNvPr>
          <p:cNvPicPr/>
          <p:nvPr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17" y="1001029"/>
            <a:ext cx="1432560" cy="906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2B17D18-1025-4F13-ADD3-E9C6967A0B18}"/>
              </a:ext>
            </a:extLst>
          </p:cNvPr>
          <p:cNvPicPr/>
          <p:nvPr/>
        </p:nvPicPr>
        <p:blipFill>
          <a:blip r:embed="rId15"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896" y="3193488"/>
            <a:ext cx="5026867" cy="2658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CFBE8E4-3E4F-4F05-B050-0EDAE30CFA9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58003" y="5864727"/>
            <a:ext cx="1724238" cy="53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47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73" y="5657232"/>
            <a:ext cx="2148448" cy="915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970" y="5932249"/>
            <a:ext cx="1562318" cy="533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26719"/>
          <a:stretch/>
        </p:blipFill>
        <p:spPr>
          <a:xfrm>
            <a:off x="0" y="6632298"/>
            <a:ext cx="12192000" cy="2257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799" y="392277"/>
            <a:ext cx="10729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197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Job Vacancy Data – Potential Sector Insights Case Study [1]</a:t>
            </a:r>
          </a:p>
        </p:txBody>
      </p:sp>
      <p:sp>
        <p:nvSpPr>
          <p:cNvPr id="23" name="Slide Number Placeholder 1"/>
          <p:cNvSpPr txBox="1">
            <a:spLocks/>
          </p:cNvSpPr>
          <p:nvPr/>
        </p:nvSpPr>
        <p:spPr>
          <a:xfrm>
            <a:off x="9448800" y="656258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8AACCFB-CD7F-4085-9B0F-CF216C98134C}" type="slidenum">
              <a:rPr lang="en-GB" smtClean="0">
                <a:solidFill>
                  <a:schemeClr val="bg1"/>
                </a:solidFill>
              </a:rPr>
              <a:pPr algn="r"/>
              <a:t>4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6" name="Picture 2" descr="Integrations: Adzuna now available in 11 different countries | JobAdder">
            <a:extLst>
              <a:ext uri="{FF2B5EF4-FFF2-40B4-BE49-F238E27FC236}">
                <a16:creationId xmlns:a16="http://schemas.microsoft.com/office/drawing/2014/main" id="{8DB5456C-AA45-477C-8352-0452B9565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241" y="5619996"/>
            <a:ext cx="2309759" cy="98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orsefly | LinkedIn">
            <a:extLst>
              <a:ext uri="{FF2B5EF4-FFF2-40B4-BE49-F238E27FC236}">
                <a16:creationId xmlns:a16="http://schemas.microsoft.com/office/drawing/2014/main" id="{78C26C60-60E1-4133-91CF-E5A1739A9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819" y="5937765"/>
            <a:ext cx="2405903" cy="38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4DA8771-724A-4F43-B7DC-A862D26BF4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575" y="915497"/>
            <a:ext cx="6453562" cy="227009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0510733-110F-4437-8D39-8A565920ADB3}"/>
              </a:ext>
            </a:extLst>
          </p:cNvPr>
          <p:cNvSpPr txBox="1"/>
          <p:nvPr/>
        </p:nvSpPr>
        <p:spPr>
          <a:xfrm>
            <a:off x="409575" y="3255307"/>
            <a:ext cx="66076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Each individual job pulled from Adzuna has a short amount of details within the vacancy which can be manually extracted, however this is often not enough to determine the average skills within a role.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Using Horsefly Analytics, we can narrow down a sample of a set role, in this instance ‘Class 1 Container Driver/Class 1 HGV Driver’ to further extract key skills/progression pathways and other associated data [e.g.: Gender Split/Experience Levels/Salaries/Companies]</a:t>
            </a:r>
            <a:endParaRPr lang="en-KI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E0762D-F3EA-4E15-9C71-DEA282AF7A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45799" y="1002469"/>
            <a:ext cx="1979805" cy="772745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8ABB745-BCB9-4332-8D04-07A3FC4B462C}"/>
              </a:ext>
            </a:extLst>
          </p:cNvPr>
          <p:cNvCxnSpPr/>
          <p:nvPr/>
        </p:nvCxnSpPr>
        <p:spPr>
          <a:xfrm>
            <a:off x="7459038" y="975137"/>
            <a:ext cx="0" cy="4802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047F734B-67A3-4F07-AA3E-3CD4FDADA4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45799" y="1871419"/>
            <a:ext cx="1808211" cy="139288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451320-9B1E-4550-A573-0FF890B86F1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27642" y="3324495"/>
            <a:ext cx="1512553" cy="126348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F4BD699-C86B-4954-BCD4-D9D94872E304}"/>
              </a:ext>
            </a:extLst>
          </p:cNvPr>
          <p:cNvSpPr txBox="1"/>
          <p:nvPr/>
        </p:nvSpPr>
        <p:spPr>
          <a:xfrm>
            <a:off x="9955658" y="915497"/>
            <a:ext cx="2126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Class 1 HGV DRIVER</a:t>
            </a:r>
            <a:endParaRPr lang="en-KI" b="1" u="sng" dirty="0"/>
          </a:p>
        </p:txBody>
      </p: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D6481636-D6CC-45BA-BD54-2FA7CE672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659574"/>
              </p:ext>
            </p:extLst>
          </p:nvPr>
        </p:nvGraphicFramePr>
        <p:xfrm>
          <a:off x="10364403" y="1451404"/>
          <a:ext cx="130926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60">
                  <a:extLst>
                    <a:ext uri="{9D8B030D-6E8A-4147-A177-3AD203B41FA5}">
                      <a16:colId xmlns:a16="http://schemas.microsoft.com/office/drawing/2014/main" val="952451289"/>
                    </a:ext>
                  </a:extLst>
                </a:gridCol>
              </a:tblGrid>
              <a:tr h="25059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Skills &amp; Knowledge</a:t>
                      </a:r>
                      <a:endParaRPr lang="en-KI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815736"/>
                  </a:ext>
                </a:extLst>
              </a:tr>
              <a:tr h="250596">
                <a:tc>
                  <a:txBody>
                    <a:bodyPr/>
                    <a:lstStyle/>
                    <a:p>
                      <a:r>
                        <a:rPr lang="en-GB" sz="1200" dirty="0"/>
                        <a:t>Haulage</a:t>
                      </a:r>
                      <a:endParaRPr lang="en-K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666751"/>
                  </a:ext>
                </a:extLst>
              </a:tr>
              <a:tr h="250596">
                <a:tc>
                  <a:txBody>
                    <a:bodyPr/>
                    <a:lstStyle/>
                    <a:p>
                      <a:r>
                        <a:rPr lang="en-GB" sz="1200" dirty="0"/>
                        <a:t>Class 1 License</a:t>
                      </a:r>
                      <a:endParaRPr lang="en-K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149368"/>
                  </a:ext>
                </a:extLst>
              </a:tr>
              <a:tr h="250596">
                <a:tc>
                  <a:txBody>
                    <a:bodyPr/>
                    <a:lstStyle/>
                    <a:p>
                      <a:r>
                        <a:rPr lang="en-GB" sz="1200" dirty="0"/>
                        <a:t>Driving</a:t>
                      </a:r>
                      <a:endParaRPr lang="en-K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485221"/>
                  </a:ext>
                </a:extLst>
              </a:tr>
              <a:tr h="417660">
                <a:tc>
                  <a:txBody>
                    <a:bodyPr/>
                    <a:lstStyle/>
                    <a:p>
                      <a:r>
                        <a:rPr lang="en-GB" sz="1200" dirty="0"/>
                        <a:t>Account Management</a:t>
                      </a:r>
                      <a:endParaRPr lang="en-K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889365"/>
                  </a:ext>
                </a:extLst>
              </a:tr>
              <a:tr h="250596">
                <a:tc>
                  <a:txBody>
                    <a:bodyPr/>
                    <a:lstStyle/>
                    <a:p>
                      <a:r>
                        <a:rPr lang="en-GB" sz="1200" dirty="0"/>
                        <a:t>Legislation</a:t>
                      </a:r>
                      <a:endParaRPr lang="en-K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451515"/>
                  </a:ext>
                </a:extLst>
              </a:tr>
              <a:tr h="250596">
                <a:tc>
                  <a:txBody>
                    <a:bodyPr/>
                    <a:lstStyle/>
                    <a:p>
                      <a:r>
                        <a:rPr lang="en-GB" sz="1200" dirty="0"/>
                        <a:t>Operations</a:t>
                      </a:r>
                      <a:endParaRPr lang="en-K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363726"/>
                  </a:ext>
                </a:extLst>
              </a:tr>
              <a:tr h="250596">
                <a:tc>
                  <a:txBody>
                    <a:bodyPr/>
                    <a:lstStyle/>
                    <a:p>
                      <a:r>
                        <a:rPr lang="en-GB" sz="1200" dirty="0"/>
                        <a:t>Fuel</a:t>
                      </a:r>
                      <a:endParaRPr lang="en-K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268912"/>
                  </a:ext>
                </a:extLst>
              </a:tr>
              <a:tr h="250596">
                <a:tc>
                  <a:txBody>
                    <a:bodyPr/>
                    <a:lstStyle/>
                    <a:p>
                      <a:r>
                        <a:rPr lang="en-GB" sz="1200" dirty="0"/>
                        <a:t>Documenting</a:t>
                      </a:r>
                      <a:endParaRPr lang="en-K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055330"/>
                  </a:ext>
                </a:extLst>
              </a:tr>
              <a:tr h="250596">
                <a:tc>
                  <a:txBody>
                    <a:bodyPr/>
                    <a:lstStyle/>
                    <a:p>
                      <a:r>
                        <a:rPr lang="en-GB" sz="1200" dirty="0"/>
                        <a:t>Safety</a:t>
                      </a:r>
                      <a:endParaRPr lang="en-KI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061849"/>
                  </a:ext>
                </a:extLst>
              </a:tr>
            </a:tbl>
          </a:graphicData>
        </a:graphic>
      </p:graphicFrame>
      <p:pic>
        <p:nvPicPr>
          <p:cNvPr id="26" name="Picture 25">
            <a:extLst>
              <a:ext uri="{FF2B5EF4-FFF2-40B4-BE49-F238E27FC236}">
                <a16:creationId xmlns:a16="http://schemas.microsoft.com/office/drawing/2014/main" id="{C944DD16-6A05-492B-A66D-AA92FE1FF2C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58003" y="5855531"/>
            <a:ext cx="1724238" cy="53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239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73" y="5657232"/>
            <a:ext cx="2148448" cy="915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970" y="5932249"/>
            <a:ext cx="1562318" cy="533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26719"/>
          <a:stretch/>
        </p:blipFill>
        <p:spPr>
          <a:xfrm>
            <a:off x="0" y="6632298"/>
            <a:ext cx="12192000" cy="2257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799" y="392277"/>
            <a:ext cx="10729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197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Job Vacancy Data </a:t>
            </a:r>
          </a:p>
        </p:txBody>
      </p:sp>
      <p:sp>
        <p:nvSpPr>
          <p:cNvPr id="23" name="Slide Number Placeholder 1"/>
          <p:cNvSpPr txBox="1">
            <a:spLocks/>
          </p:cNvSpPr>
          <p:nvPr/>
        </p:nvSpPr>
        <p:spPr>
          <a:xfrm>
            <a:off x="9448800" y="656258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8AACCFB-CD7F-4085-9B0F-CF216C98134C}" type="slidenum">
              <a:rPr lang="en-GB" smtClean="0">
                <a:solidFill>
                  <a:schemeClr val="bg1"/>
                </a:solidFill>
              </a:rPr>
              <a:pPr algn="r"/>
              <a:t>5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6" name="Picture 2" descr="Integrations: Adzuna now available in 11 different countries | JobAdder">
            <a:extLst>
              <a:ext uri="{FF2B5EF4-FFF2-40B4-BE49-F238E27FC236}">
                <a16:creationId xmlns:a16="http://schemas.microsoft.com/office/drawing/2014/main" id="{8DB5456C-AA45-477C-8352-0452B9565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241" y="5619996"/>
            <a:ext cx="2309759" cy="98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orsefly | LinkedIn">
            <a:extLst>
              <a:ext uri="{FF2B5EF4-FFF2-40B4-BE49-F238E27FC236}">
                <a16:creationId xmlns:a16="http://schemas.microsoft.com/office/drawing/2014/main" id="{78C26C60-60E1-4133-91CF-E5A1739A9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819" y="5937765"/>
            <a:ext cx="2405903" cy="38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95F4174-D157-47A2-B6DA-686DB3692C06}"/>
              </a:ext>
            </a:extLst>
          </p:cNvPr>
          <p:cNvSpPr txBox="1"/>
          <p:nvPr/>
        </p:nvSpPr>
        <p:spPr>
          <a:xfrm>
            <a:off x="388438" y="1018639"/>
            <a:ext cx="118035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Utilising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Adzun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a’s built in statistics service, we are able to access a range of other data, including: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Number of vacancies in local areas [Greater Manchester etc.]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Year on Year Vacancy Changes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Year on Year Salary Changes [Averages]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Top Employers within the City Region from the Last 14 Days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Highest Paying Employers within the City Region from the Last 14 Days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ABA7A43-4A2F-42B5-9E33-C3670F05A2DA}"/>
              </a:ext>
            </a:extLst>
          </p:cNvPr>
          <p:cNvPicPr/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948" y="2588299"/>
            <a:ext cx="5355271" cy="3159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5547147-C9EE-4C76-9673-8AE3E9EC3B44}"/>
              </a:ext>
            </a:extLst>
          </p:cNvPr>
          <p:cNvPicPr/>
          <p:nvPr/>
        </p:nvPicPr>
        <p:blipFill>
          <a:blip r:embed="rId9" r:link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770" y="2624707"/>
            <a:ext cx="5433067" cy="3086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6540665-086C-453D-BBBF-623063A45C7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079163" y="5864727"/>
            <a:ext cx="1724238" cy="53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543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2BC15799809E419163BC1891EBFADB" ma:contentTypeVersion="11" ma:contentTypeDescription="Create a new document." ma:contentTypeScope="" ma:versionID="e04934ffbe3a102e2200479241acdcae">
  <xsd:schema xmlns:xsd="http://www.w3.org/2001/XMLSchema" xmlns:xs="http://www.w3.org/2001/XMLSchema" xmlns:p="http://schemas.microsoft.com/office/2006/metadata/properties" xmlns:ns3="c984bd48-5602-4577-85d5-edf2485f3ba9" xmlns:ns4="0e7f4e43-e64e-4fee-99eb-77fe680c03ae" targetNamespace="http://schemas.microsoft.com/office/2006/metadata/properties" ma:root="true" ma:fieldsID="d2dfeb943035d7681667fa8798aa6c3e" ns3:_="" ns4:_="">
    <xsd:import namespace="c984bd48-5602-4577-85d5-edf2485f3ba9"/>
    <xsd:import namespace="0e7f4e43-e64e-4fee-99eb-77fe680c03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4bd48-5602-4577-85d5-edf2485f3b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7f4e43-e64e-4fee-99eb-77fe680c03a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B1E59E-2441-4822-A05A-132E28D1F3BA}">
  <ds:schemaRefs>
    <ds:schemaRef ds:uri="http://schemas.microsoft.com/office/2006/documentManagement/types"/>
    <ds:schemaRef ds:uri="0e7f4e43-e64e-4fee-99eb-77fe680c03ae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984bd48-5602-4577-85d5-edf2485f3ba9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38FDF63-E8C1-4E20-92A6-E111A494FB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38EE12-2E4E-4979-8DC0-4BC953959A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84bd48-5602-4577-85d5-edf2485f3ba9"/>
    <ds:schemaRef ds:uri="0e7f4e43-e64e-4fee-99eb-77fe680c03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508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Skills, Education &amp; Training</dc:title>
  <dc:creator>Benson, Rob</dc:creator>
  <cp:lastModifiedBy>Powell, Brian</cp:lastModifiedBy>
  <cp:revision>7</cp:revision>
  <dcterms:created xsi:type="dcterms:W3CDTF">2020-07-02T08:43:24Z</dcterms:created>
  <dcterms:modified xsi:type="dcterms:W3CDTF">2020-10-13T09:14:49Z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0x010100D92BC15799809E419163BC1891EBFADB</vt:lpwstr>
  </property>
</Properties>
</file>