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sldIdLst>
    <p:sldId id="422" r:id="rId5"/>
    <p:sldId id="419" r:id="rId6"/>
    <p:sldId id="420" r:id="rId7"/>
    <p:sldId id="42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2396A1-BBD7-4B5E-9C24-4F5CE172B1C9}" v="79" dt="2021-03-10T21:18:44.1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62" autoAdjust="0"/>
    <p:restoredTop sz="96327"/>
  </p:normalViewPr>
  <p:slideViewPr>
    <p:cSldViewPr snapToGrid="0" snapToObjects="1">
      <p:cViewPr varScale="1">
        <p:scale>
          <a:sx n="63" d="100"/>
          <a:sy n="63" d="100"/>
        </p:scale>
        <p:origin x="69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lcrca-my.sharepoint.com/personal/rob_benson_liverpoolcityregion-ca_gov_uk/Documents/Power%20BI/ESB%20Dashboard/ESB%20Dashboard%20Datapoint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https://lcrca-my.sharepoint.com/personal/rob_benson_liverpoolcityregion-ca_gov_uk/Documents/Jobs%20Data/LCR%20Job%20Vacancies%20Weekly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lcrca-my.sharepoint.com/personal/rob_benson_liverpoolcityregion-ca_gov_uk/Documents/Jobs%20Data/LCR%20Job%20Vacancies%20Weekl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No. UC</a:t>
            </a:r>
            <a:r>
              <a:rPr lang="en-GB" baseline="0" dirty="0"/>
              <a:t> </a:t>
            </a:r>
            <a:r>
              <a:rPr lang="en-GB" dirty="0"/>
              <a:t>Claimants (Both In-Work &amp; </a:t>
            </a:r>
            <a:r>
              <a:rPr lang="en-GB" dirty="0" err="1"/>
              <a:t>Out-Of</a:t>
            </a:r>
            <a:r>
              <a:rPr lang="en-GB" dirty="0"/>
              <a:t>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'Universal Credit Claimants LCR'!$B$1</c:f>
              <c:strCache>
                <c:ptCount val="1"/>
                <c:pt idx="0">
                  <c:v>No. Claimants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'Universal Credit Claimants LCR'!$A$2:$A$14</c:f>
              <c:strCache>
                <c:ptCount val="13"/>
                <c:pt idx="0">
                  <c:v>January 2020</c:v>
                </c:pt>
                <c:pt idx="1">
                  <c:v>February 2020</c:v>
                </c:pt>
                <c:pt idx="2">
                  <c:v>March 2020</c:v>
                </c:pt>
                <c:pt idx="3">
                  <c:v>April 2020</c:v>
                </c:pt>
                <c:pt idx="4">
                  <c:v>May 2020</c:v>
                </c:pt>
                <c:pt idx="5">
                  <c:v>June 2020</c:v>
                </c:pt>
                <c:pt idx="6">
                  <c:v>July 2020</c:v>
                </c:pt>
                <c:pt idx="7">
                  <c:v>August 2020</c:v>
                </c:pt>
                <c:pt idx="8">
                  <c:v>September 2020</c:v>
                </c:pt>
                <c:pt idx="9">
                  <c:v>October 2020</c:v>
                </c:pt>
                <c:pt idx="10">
                  <c:v>Nov-20</c:v>
                </c:pt>
                <c:pt idx="11">
                  <c:v>Dec-20</c:v>
                </c:pt>
                <c:pt idx="12">
                  <c:v>Jan-21</c:v>
                </c:pt>
              </c:strCache>
            </c:strRef>
          </c:cat>
          <c:val>
            <c:numRef>
              <c:f>'Universal Credit Claimants LCR'!$B$2:$B$14</c:f>
              <c:numCache>
                <c:formatCode>General</c:formatCode>
                <c:ptCount val="13"/>
                <c:pt idx="0">
                  <c:v>92638</c:v>
                </c:pt>
                <c:pt idx="1">
                  <c:v>96956</c:v>
                </c:pt>
                <c:pt idx="2">
                  <c:v>99959</c:v>
                </c:pt>
                <c:pt idx="3">
                  <c:v>137395</c:v>
                </c:pt>
                <c:pt idx="4">
                  <c:v>158983</c:v>
                </c:pt>
                <c:pt idx="5">
                  <c:v>162080</c:v>
                </c:pt>
                <c:pt idx="6">
                  <c:v>163364</c:v>
                </c:pt>
                <c:pt idx="7">
                  <c:v>165130</c:v>
                </c:pt>
                <c:pt idx="8">
                  <c:v>167186</c:v>
                </c:pt>
                <c:pt idx="9">
                  <c:v>168400</c:v>
                </c:pt>
                <c:pt idx="10">
                  <c:v>171941</c:v>
                </c:pt>
                <c:pt idx="11">
                  <c:v>175207</c:v>
                </c:pt>
                <c:pt idx="12">
                  <c:v>176502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8DF-4D41-9639-6E3A830250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17164592"/>
        <c:axId val="1323146992"/>
      </c:lineChart>
      <c:catAx>
        <c:axId val="1317164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3146992"/>
        <c:crosses val="autoZero"/>
        <c:auto val="1"/>
        <c:lblAlgn val="ctr"/>
        <c:lblOffset val="100"/>
        <c:noMultiLvlLbl val="0"/>
      </c:catAx>
      <c:valAx>
        <c:axId val="1323146992"/>
        <c:scaling>
          <c:orientation val="minMax"/>
          <c:min val="8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7164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Advertised Vacancies in Liverpool City Region March 2020 - March 2021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5.0601534213368153E-2"/>
          <c:y val="6.3910627153257363E-2"/>
          <c:w val="0.94916910402569632"/>
          <c:h val="0.8427404781378266"/>
        </c:manualLayout>
      </c:layout>
      <c:lineChart>
        <c:grouping val="standard"/>
        <c:varyColors val="0"/>
        <c:ser>
          <c:idx val="1"/>
          <c:order val="0"/>
          <c:marker>
            <c:symbol val="none"/>
          </c:marker>
          <c:dPt>
            <c:idx val="33"/>
            <c:bubble3D val="0"/>
            <c:extLst>
              <c:ext xmlns:c16="http://schemas.microsoft.com/office/drawing/2014/chart" uri="{C3380CC4-5D6E-409C-BE32-E72D297353CC}">
                <c16:uniqueId val="{00000000-CC8F-4FBD-BDB8-92C9FC25793A}"/>
              </c:ext>
            </c:extLst>
          </c:dPt>
          <c:cat>
            <c:numRef>
              <c:f>'Graphs								'!$U$52:$U$88</c:f>
              <c:numCache>
                <c:formatCode>d\-mmm</c:formatCode>
                <c:ptCount val="37"/>
                <c:pt idx="0">
                  <c:v>43905</c:v>
                </c:pt>
                <c:pt idx="1">
                  <c:v>43933</c:v>
                </c:pt>
                <c:pt idx="2">
                  <c:v>43947</c:v>
                </c:pt>
                <c:pt idx="3">
                  <c:v>43975</c:v>
                </c:pt>
                <c:pt idx="4">
                  <c:v>43996</c:v>
                </c:pt>
                <c:pt idx="5">
                  <c:v>44018</c:v>
                </c:pt>
                <c:pt idx="6">
                  <c:v>44025</c:v>
                </c:pt>
                <c:pt idx="7">
                  <c:v>44032</c:v>
                </c:pt>
                <c:pt idx="8">
                  <c:v>44039</c:v>
                </c:pt>
                <c:pt idx="9">
                  <c:v>44053</c:v>
                </c:pt>
                <c:pt idx="10">
                  <c:v>44060</c:v>
                </c:pt>
                <c:pt idx="11">
                  <c:v>44067</c:v>
                </c:pt>
                <c:pt idx="12">
                  <c:v>44074</c:v>
                </c:pt>
                <c:pt idx="13">
                  <c:v>44081</c:v>
                </c:pt>
                <c:pt idx="14">
                  <c:v>44088</c:v>
                </c:pt>
                <c:pt idx="15">
                  <c:v>44095</c:v>
                </c:pt>
                <c:pt idx="16">
                  <c:v>44102</c:v>
                </c:pt>
                <c:pt idx="17">
                  <c:v>44109</c:v>
                </c:pt>
                <c:pt idx="18">
                  <c:v>44116</c:v>
                </c:pt>
                <c:pt idx="19">
                  <c:v>44130</c:v>
                </c:pt>
                <c:pt idx="20">
                  <c:v>44137</c:v>
                </c:pt>
                <c:pt idx="21">
                  <c:v>44144</c:v>
                </c:pt>
                <c:pt idx="22">
                  <c:v>44151</c:v>
                </c:pt>
                <c:pt idx="23">
                  <c:v>44158</c:v>
                </c:pt>
                <c:pt idx="24">
                  <c:v>44165</c:v>
                </c:pt>
                <c:pt idx="25">
                  <c:v>44172</c:v>
                </c:pt>
                <c:pt idx="26">
                  <c:v>44180</c:v>
                </c:pt>
                <c:pt idx="27">
                  <c:v>44200</c:v>
                </c:pt>
                <c:pt idx="28" formatCode="m/d/yyyy">
                  <c:v>44207</c:v>
                </c:pt>
                <c:pt idx="29" formatCode="m/d/yyyy">
                  <c:v>44214</c:v>
                </c:pt>
                <c:pt idx="30" formatCode="m/d/yyyy">
                  <c:v>44221</c:v>
                </c:pt>
                <c:pt idx="31" formatCode="m/d/yyyy">
                  <c:v>44228</c:v>
                </c:pt>
                <c:pt idx="32" formatCode="m/d/yyyy">
                  <c:v>44235</c:v>
                </c:pt>
                <c:pt idx="33" formatCode="m/d/yyyy">
                  <c:v>44242</c:v>
                </c:pt>
                <c:pt idx="34" formatCode="m/d/yyyy">
                  <c:v>44249</c:v>
                </c:pt>
                <c:pt idx="35" formatCode="m/d/yyyy">
                  <c:v>44260</c:v>
                </c:pt>
                <c:pt idx="36" formatCode="m/d/yyyy">
                  <c:v>44263</c:v>
                </c:pt>
              </c:numCache>
            </c:numRef>
          </c:cat>
          <c:val>
            <c:numRef>
              <c:f>'Graphs								'!$V$52:$V$88</c:f>
              <c:numCache>
                <c:formatCode>General</c:formatCode>
                <c:ptCount val="37"/>
                <c:pt idx="0">
                  <c:v>11849</c:v>
                </c:pt>
                <c:pt idx="1">
                  <c:v>7576</c:v>
                </c:pt>
                <c:pt idx="2">
                  <c:v>6087</c:v>
                </c:pt>
                <c:pt idx="3">
                  <c:v>5510</c:v>
                </c:pt>
                <c:pt idx="4">
                  <c:v>6262</c:v>
                </c:pt>
                <c:pt idx="5">
                  <c:v>5188</c:v>
                </c:pt>
                <c:pt idx="6">
                  <c:v>5977</c:v>
                </c:pt>
                <c:pt idx="7">
                  <c:v>5959</c:v>
                </c:pt>
                <c:pt idx="8">
                  <c:v>5944</c:v>
                </c:pt>
                <c:pt idx="9">
                  <c:v>7799</c:v>
                </c:pt>
                <c:pt idx="10">
                  <c:v>7648</c:v>
                </c:pt>
                <c:pt idx="11">
                  <c:v>7409</c:v>
                </c:pt>
                <c:pt idx="12">
                  <c:v>7886</c:v>
                </c:pt>
                <c:pt idx="13">
                  <c:v>6875</c:v>
                </c:pt>
                <c:pt idx="14">
                  <c:v>7375</c:v>
                </c:pt>
                <c:pt idx="15">
                  <c:v>7449</c:v>
                </c:pt>
                <c:pt idx="16">
                  <c:v>8262</c:v>
                </c:pt>
                <c:pt idx="17">
                  <c:v>8238</c:v>
                </c:pt>
                <c:pt idx="18">
                  <c:v>8674</c:v>
                </c:pt>
                <c:pt idx="19">
                  <c:v>9575</c:v>
                </c:pt>
                <c:pt idx="20">
                  <c:v>9084</c:v>
                </c:pt>
                <c:pt idx="21">
                  <c:v>9048</c:v>
                </c:pt>
                <c:pt idx="22">
                  <c:v>9292</c:v>
                </c:pt>
                <c:pt idx="23">
                  <c:v>9890</c:v>
                </c:pt>
                <c:pt idx="24">
                  <c:v>10391</c:v>
                </c:pt>
                <c:pt idx="25">
                  <c:v>9915</c:v>
                </c:pt>
                <c:pt idx="26">
                  <c:v>9859</c:v>
                </c:pt>
                <c:pt idx="27">
                  <c:v>7966</c:v>
                </c:pt>
                <c:pt idx="28">
                  <c:v>8674</c:v>
                </c:pt>
                <c:pt idx="29">
                  <c:v>8748</c:v>
                </c:pt>
                <c:pt idx="30">
                  <c:v>9340</c:v>
                </c:pt>
                <c:pt idx="31">
                  <c:v>9483</c:v>
                </c:pt>
                <c:pt idx="32">
                  <c:v>10035</c:v>
                </c:pt>
                <c:pt idx="33">
                  <c:v>9421</c:v>
                </c:pt>
                <c:pt idx="34">
                  <c:v>10002</c:v>
                </c:pt>
                <c:pt idx="35">
                  <c:v>10641</c:v>
                </c:pt>
                <c:pt idx="36">
                  <c:v>10909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C8F-4FBD-BDB8-92C9FC25793A}"/>
            </c:ext>
          </c:extLst>
        </c:ser>
        <c:ser>
          <c:idx val="0"/>
          <c:order val="1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3.7851858538330001E-2"/>
                  <c:y val="-1.8623287151265124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First</a:t>
                    </a:r>
                    <a:r>
                      <a:rPr lang="en-US" baseline="0"/>
                      <a:t> National Lockdown</a:t>
                    </a:r>
                  </a:p>
                </c:rich>
              </c:tx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0579967994813953"/>
                      <c:h val="7.498635945562534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C8F-4FBD-BDB8-92C9FC25793A}"/>
                </c:ext>
              </c:extLst>
            </c:dLbl>
            <c:dLbl>
              <c:idx val="3"/>
              <c:layout>
                <c:manualLayout>
                  <c:x val="-4.9107803599390605E-2"/>
                  <c:y val="5.292305305431881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Restrictions Start Easing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C8F-4FBD-BDB8-92C9FC25793A}"/>
                </c:ext>
              </c:extLst>
            </c:dLbl>
            <c:dLbl>
              <c:idx val="5"/>
              <c:layout>
                <c:manualLayout>
                  <c:x val="-5.4105556584048635E-2"/>
                  <c:y val="0.14488596504902801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Further Restrictions Lifted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C8F-4FBD-BDB8-92C9FC25793A}"/>
                </c:ext>
              </c:extLst>
            </c:dLbl>
            <c:dLbl>
              <c:idx val="8"/>
              <c:layout>
                <c:manualLayout>
                  <c:x val="-5.0152650484483981E-2"/>
                  <c:y val="-0.22797622854168134"/>
                </c:manualLayout>
              </c:layout>
              <c:tx>
                <c:rich>
                  <a:bodyPr/>
                  <a:lstStyle/>
                  <a:p>
                    <a:r>
                      <a:rPr lang="en-GB"/>
                      <a:t>Eat Out to Help</a:t>
                    </a:r>
                    <a:r>
                      <a:rPr lang="en-GB" baseline="0"/>
                      <a:t> Out Launched</a:t>
                    </a:r>
                    <a:endParaRPr lang="en-GB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C8F-4FBD-BDB8-92C9FC25793A}"/>
                </c:ext>
              </c:extLst>
            </c:dLbl>
            <c:dLbl>
              <c:idx val="14"/>
              <c:layout>
                <c:manualLayout>
                  <c:x val="-4.5224379833926021E-2"/>
                  <c:y val="0.13592402996243005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GB"/>
                      <a:t>10PM Hospitality Curfew &amp; Additional Restrictions</a:t>
                    </a:r>
                  </a:p>
                </c:rich>
              </c:tx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4362318085370837"/>
                      <c:h val="0.13248105912981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CC8F-4FBD-BDB8-92C9FC25793A}"/>
                </c:ext>
              </c:extLst>
            </c:dLbl>
            <c:dLbl>
              <c:idx val="16"/>
              <c:layout>
                <c:manualLayout>
                  <c:x val="-2.1941784586961818E-2"/>
                  <c:y val="-0.12213012243304361"/>
                </c:manualLayout>
              </c:layout>
              <c:tx>
                <c:rich>
                  <a:bodyPr/>
                  <a:lstStyle/>
                  <a:p>
                    <a:r>
                      <a:rPr lang="en-GB"/>
                      <a:t>LCR Enters Tier 3 For First Time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C8F-4FBD-BDB8-92C9FC25793A}"/>
                </c:ext>
              </c:extLst>
            </c:dLbl>
            <c:dLbl>
              <c:idx val="20"/>
              <c:layout>
                <c:manualLayout>
                  <c:x val="-6.356249962626446E-3"/>
                  <c:y val="0.12416558841411134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Second National Lockdown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C8F-4FBD-BDB8-92C9FC25793A}"/>
                </c:ext>
              </c:extLst>
            </c:dLbl>
            <c:dLbl>
              <c:idx val="26"/>
              <c:layout>
                <c:manualLayout>
                  <c:x val="-5.2242344254670815E-2"/>
                  <c:y val="-7.531357550037688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Christmas Restrictions Revised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C8F-4FBD-BDB8-92C9FC25793A}"/>
                </c:ext>
              </c:extLst>
            </c:dLbl>
            <c:dLbl>
              <c:idx val="27"/>
              <c:layout>
                <c:manualLayout>
                  <c:x val="1.9329667374228202E-2"/>
                  <c:y val="3.1550281628536264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Third National Lockdown </a:t>
                    </a:r>
                  </a:p>
                </c:rich>
              </c:tx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7.4713216268249547E-2"/>
                      <c:h val="7.96320453413689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CC8F-4FBD-BDB8-92C9FC25793A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  <c15:showLeaderLines val="0"/>
              </c:ext>
            </c:extLst>
          </c:dLbls>
          <c:cat>
            <c:numRef>
              <c:f>'Graphs								'!$U$52:$U$84</c:f>
              <c:numCache>
                <c:formatCode>d\-mmm</c:formatCode>
                <c:ptCount val="33"/>
                <c:pt idx="0">
                  <c:v>43905</c:v>
                </c:pt>
                <c:pt idx="1">
                  <c:v>43933</c:v>
                </c:pt>
                <c:pt idx="2">
                  <c:v>43947</c:v>
                </c:pt>
                <c:pt idx="3">
                  <c:v>43975</c:v>
                </c:pt>
                <c:pt idx="4">
                  <c:v>43996</c:v>
                </c:pt>
                <c:pt idx="5">
                  <c:v>44018</c:v>
                </c:pt>
                <c:pt idx="6">
                  <c:v>44025</c:v>
                </c:pt>
                <c:pt idx="7">
                  <c:v>44032</c:v>
                </c:pt>
                <c:pt idx="8">
                  <c:v>44039</c:v>
                </c:pt>
                <c:pt idx="9">
                  <c:v>44053</c:v>
                </c:pt>
                <c:pt idx="10">
                  <c:v>44060</c:v>
                </c:pt>
                <c:pt idx="11">
                  <c:v>44067</c:v>
                </c:pt>
                <c:pt idx="12">
                  <c:v>44074</c:v>
                </c:pt>
                <c:pt idx="13">
                  <c:v>44081</c:v>
                </c:pt>
                <c:pt idx="14">
                  <c:v>44088</c:v>
                </c:pt>
                <c:pt idx="15">
                  <c:v>44095</c:v>
                </c:pt>
                <c:pt idx="16">
                  <c:v>44102</c:v>
                </c:pt>
                <c:pt idx="17">
                  <c:v>44109</c:v>
                </c:pt>
                <c:pt idx="18">
                  <c:v>44116</c:v>
                </c:pt>
                <c:pt idx="19">
                  <c:v>44130</c:v>
                </c:pt>
                <c:pt idx="20">
                  <c:v>44137</c:v>
                </c:pt>
                <c:pt idx="21">
                  <c:v>44144</c:v>
                </c:pt>
                <c:pt idx="22">
                  <c:v>44151</c:v>
                </c:pt>
                <c:pt idx="23">
                  <c:v>44158</c:v>
                </c:pt>
                <c:pt idx="24">
                  <c:v>44165</c:v>
                </c:pt>
                <c:pt idx="25">
                  <c:v>44172</c:v>
                </c:pt>
                <c:pt idx="26">
                  <c:v>44180</c:v>
                </c:pt>
                <c:pt idx="27">
                  <c:v>44200</c:v>
                </c:pt>
                <c:pt idx="28" formatCode="m/d/yyyy">
                  <c:v>44207</c:v>
                </c:pt>
                <c:pt idx="29" formatCode="m/d/yyyy">
                  <c:v>44214</c:v>
                </c:pt>
                <c:pt idx="30" formatCode="m/d/yyyy">
                  <c:v>44221</c:v>
                </c:pt>
                <c:pt idx="31" formatCode="m/d/yyyy">
                  <c:v>44228</c:v>
                </c:pt>
                <c:pt idx="32" formatCode="m/d/yyyy">
                  <c:v>44235</c:v>
                </c:pt>
              </c:numCache>
            </c:numRef>
          </c:cat>
          <c:val>
            <c:numRef>
              <c:f>'Graphs								'!$V$52:$V$84</c:f>
              <c:numCache>
                <c:formatCode>General</c:formatCode>
                <c:ptCount val="33"/>
                <c:pt idx="0">
                  <c:v>11849</c:v>
                </c:pt>
                <c:pt idx="1">
                  <c:v>7576</c:v>
                </c:pt>
                <c:pt idx="2">
                  <c:v>6087</c:v>
                </c:pt>
                <c:pt idx="3">
                  <c:v>5510</c:v>
                </c:pt>
                <c:pt idx="4">
                  <c:v>6262</c:v>
                </c:pt>
                <c:pt idx="5">
                  <c:v>5188</c:v>
                </c:pt>
                <c:pt idx="6">
                  <c:v>5977</c:v>
                </c:pt>
                <c:pt idx="7">
                  <c:v>5959</c:v>
                </c:pt>
                <c:pt idx="8">
                  <c:v>5944</c:v>
                </c:pt>
                <c:pt idx="9">
                  <c:v>7799</c:v>
                </c:pt>
                <c:pt idx="10">
                  <c:v>7648</c:v>
                </c:pt>
                <c:pt idx="11">
                  <c:v>7409</c:v>
                </c:pt>
                <c:pt idx="12">
                  <c:v>7886</c:v>
                </c:pt>
                <c:pt idx="13">
                  <c:v>6875</c:v>
                </c:pt>
                <c:pt idx="14">
                  <c:v>7375</c:v>
                </c:pt>
                <c:pt idx="15">
                  <c:v>7449</c:v>
                </c:pt>
                <c:pt idx="16">
                  <c:v>8262</c:v>
                </c:pt>
                <c:pt idx="17">
                  <c:v>8238</c:v>
                </c:pt>
                <c:pt idx="18">
                  <c:v>8674</c:v>
                </c:pt>
                <c:pt idx="19">
                  <c:v>9575</c:v>
                </c:pt>
                <c:pt idx="20">
                  <c:v>9084</c:v>
                </c:pt>
                <c:pt idx="21">
                  <c:v>9048</c:v>
                </c:pt>
                <c:pt idx="22">
                  <c:v>9292</c:v>
                </c:pt>
                <c:pt idx="23">
                  <c:v>9890</c:v>
                </c:pt>
                <c:pt idx="24">
                  <c:v>10391</c:v>
                </c:pt>
                <c:pt idx="25">
                  <c:v>9915</c:v>
                </c:pt>
                <c:pt idx="26">
                  <c:v>9859</c:v>
                </c:pt>
                <c:pt idx="27">
                  <c:v>7966</c:v>
                </c:pt>
                <c:pt idx="28">
                  <c:v>8674</c:v>
                </c:pt>
                <c:pt idx="29">
                  <c:v>8748</c:v>
                </c:pt>
                <c:pt idx="30">
                  <c:v>9340</c:v>
                </c:pt>
                <c:pt idx="31">
                  <c:v>9483</c:v>
                </c:pt>
                <c:pt idx="32">
                  <c:v>10035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B-CC8F-4FBD-BDB8-92C9FC2579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00788751"/>
        <c:axId val="1046221887"/>
      </c:lineChart>
      <c:dateAx>
        <c:axId val="900788751"/>
        <c:scaling>
          <c:orientation val="minMax"/>
        </c:scaling>
        <c:delete val="0"/>
        <c:axPos val="b"/>
        <c:numFmt formatCode="d\-mmm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6221887"/>
        <c:crosses val="autoZero"/>
        <c:auto val="1"/>
        <c:lblOffset val="100"/>
        <c:baseTimeUnit val="days"/>
      </c:dateAx>
      <c:valAx>
        <c:axId val="10462218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0788751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Largest Sector Increases</a:t>
            </a:r>
            <a:r>
              <a:rPr lang="en-GB" baseline="0"/>
              <a:t> Since Jan 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940491487371295"/>
          <c:y val="9.9917401510128429E-2"/>
          <c:w val="0.74622234305529755"/>
          <c:h val="0.8232957743683431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'Graphs								'!$T$137:$T$144</c:f>
              <c:strCache>
                <c:ptCount val="8"/>
                <c:pt idx="0">
                  <c:v>Accounting &amp; Finance Jobs</c:v>
                </c:pt>
                <c:pt idx="1">
                  <c:v>Engineering Jobs</c:v>
                </c:pt>
                <c:pt idx="2">
                  <c:v>Healthcare &amp; Nursing Jobs</c:v>
                </c:pt>
                <c:pt idx="3">
                  <c:v>IT Jobs</c:v>
                </c:pt>
                <c:pt idx="4">
                  <c:v>Logistics &amp; Warehouse Jobs</c:v>
                </c:pt>
                <c:pt idx="5">
                  <c:v>Trade &amp; Construction Jobs</c:v>
                </c:pt>
                <c:pt idx="6">
                  <c:v>Social work Jobs</c:v>
                </c:pt>
                <c:pt idx="7">
                  <c:v>Teaching Jobs</c:v>
                </c:pt>
              </c:strCache>
            </c:strRef>
          </c:cat>
          <c:val>
            <c:numRef>
              <c:f>'Graphs								'!$U$137:$U$144</c:f>
              <c:numCache>
                <c:formatCode>General</c:formatCode>
                <c:ptCount val="8"/>
                <c:pt idx="0">
                  <c:v>300</c:v>
                </c:pt>
                <c:pt idx="1">
                  <c:v>248</c:v>
                </c:pt>
                <c:pt idx="2">
                  <c:v>340</c:v>
                </c:pt>
                <c:pt idx="3">
                  <c:v>339</c:v>
                </c:pt>
                <c:pt idx="4">
                  <c:v>153</c:v>
                </c:pt>
                <c:pt idx="5">
                  <c:v>513</c:v>
                </c:pt>
                <c:pt idx="6">
                  <c:v>191</c:v>
                </c:pt>
                <c:pt idx="7">
                  <c:v>247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D5-4B5C-A3E2-3BB6AEA0DB5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547091136"/>
        <c:axId val="1312866080"/>
      </c:barChart>
      <c:catAx>
        <c:axId val="1547091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2866080"/>
        <c:crosses val="autoZero"/>
        <c:auto val="1"/>
        <c:lblAlgn val="ctr"/>
        <c:lblOffset val="100"/>
        <c:noMultiLvlLbl val="0"/>
      </c:catAx>
      <c:valAx>
        <c:axId val="13128660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7091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4987A4-8DE5-F942-B5A6-47287F9374BC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D7918-E2B3-C942-AF78-617BD43F5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738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F2E9B-DEA9-FE43-8B5F-4248DC389C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1415BC-A7C6-4A40-9528-57E9094E73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821BB7-C0A3-F04E-9E66-6C8CFA7A1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81452-A223-584E-A129-54D4FCE9F138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A494C-C6F1-374F-AF74-243D3F410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880A5-31B9-0A45-971D-A9FD1F354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B1AD-F536-304F-8C07-B29A99B0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419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1E849-CCE1-F140-BF96-D7CF60CCC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FAEC5D-BB47-E64D-9557-12F0C69131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599E2-2F94-534C-9C65-931CF1D08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81452-A223-584E-A129-54D4FCE9F138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5F8E9-23B6-C04A-B347-D9175C10D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47C5E-DC5D-8D42-A9EB-AC416BAF4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B1AD-F536-304F-8C07-B29A99B0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596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EB56CF-4065-7243-BAB8-BF8F0D21B3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A96DC2-393C-1F4C-872C-274C17A22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C2DB65-E4B4-D74D-B48A-1BEAEB75B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81452-A223-584E-A129-54D4FCE9F138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8BD7F-98C6-5343-9B90-5FBB010DB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59B65C-8C9E-BB4F-9757-64AD79CFA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B1AD-F536-304F-8C07-B29A99B0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530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7AC7F-155F-F144-85A0-83BD4251D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28C5C-A7E4-0C47-A0FE-385E15A8D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81411-3645-8846-A4A3-1CB611139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81452-A223-584E-A129-54D4FCE9F138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72B52F-94A4-6A48-993D-907FFA6D7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059E59-8EAA-9045-974A-9B841494C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B1AD-F536-304F-8C07-B29A99B0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0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C6700-68BE-694F-B118-6F5B95559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37B021-9640-B546-82CE-3F4CDD575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10514-4B9A-6B49-9599-11871018A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81452-A223-584E-A129-54D4FCE9F138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35DA8-BE67-0C44-A4C7-08B1AE25B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0D50E-822F-2D48-96DC-F66217629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B1AD-F536-304F-8C07-B29A99B0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33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E1343-CA72-A143-A9DE-69E975A7C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8848B-6F96-A241-8DFD-4E3680BD37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81069E-991C-4440-8A85-7046688922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F03664-51AF-FB43-ACB0-4146B376A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81452-A223-584E-A129-54D4FCE9F138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A875CA-BD30-DD47-AC0E-4362A12BD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C226DF-770A-E942-A485-31E292029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B1AD-F536-304F-8C07-B29A99B0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38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9E20F-1B40-6D4E-AC80-86EFE6676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FED46C-8745-4D40-AD8B-2C3594136D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9A5EC0-F64F-1A4B-AB88-CA8A3F6067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539A16-FF5A-6B4F-B18E-436AE0EC4D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8B477F-AB5C-4541-89CA-232CBCFA78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648869-864E-AE46-BEA9-FC16EDA7D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81452-A223-584E-A129-54D4FCE9F138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D54C8C-7747-4344-A261-28A1EEB7E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60F135-0F55-5141-A23F-E43D91FF3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B1AD-F536-304F-8C07-B29A99B0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603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8D805-3136-0040-A4C4-6F4DF4711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F0A7C2-2C78-D949-BF39-282627093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81452-A223-584E-A129-54D4FCE9F138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E72FA3-B233-2446-A454-208CF5A9C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FAD9D7-D6FE-AF41-800F-1257881A5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B1AD-F536-304F-8C07-B29A99B0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19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4957EC-DA71-4A42-B9BE-F7B47BB54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81452-A223-584E-A129-54D4FCE9F138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E2A462-9FAB-004D-99DB-39C66BBAD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C6B633-2A8C-4E47-A806-222E7A055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B1AD-F536-304F-8C07-B29A99B0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5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44C0F-4F5F-B140-8D45-45ABAC7A0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4C165-2BDE-E945-867A-7D4F2241C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7831F1-5162-E149-981B-7CF701E20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7374C1-4F8C-8841-8C16-D806DFEBA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81452-A223-584E-A129-54D4FCE9F138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7756C2-5CEA-7042-890E-F709B7303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BE1B9D-6007-8043-B46A-80D0F2509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B1AD-F536-304F-8C07-B29A99B0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774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0C9DB-A658-E643-BA3E-A69CD8F9B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023BAD-CA69-3247-926F-FF956C2320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2C69B7-279C-EC45-84D1-C27E59C36C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A292C0-381D-9A4D-A92A-778A68AD2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81452-A223-584E-A129-54D4FCE9F138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6825EE-1714-0F45-890B-83A029B7E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1F10F2-0EE6-9C41-82A5-CEC53617F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B1AD-F536-304F-8C07-B29A99B0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22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E9F0B3-107A-7946-94D8-58E9A0221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163FFE-0D13-2548-AE36-A73D81E11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B03F7-3001-4F4A-81BC-2C869A713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81452-A223-584E-A129-54D4FCE9F138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C3544-8999-7E44-8BD4-B495E4C8C0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B845FE-2208-0D48-BFEA-7519711B20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FB1AD-F536-304F-8C07-B29A99B0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4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273" y="5657232"/>
            <a:ext cx="2148448" cy="9154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970" y="5932249"/>
            <a:ext cx="1562318" cy="5334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t="26719"/>
          <a:stretch/>
        </p:blipFill>
        <p:spPr>
          <a:xfrm>
            <a:off x="0" y="6632298"/>
            <a:ext cx="12192000" cy="22570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4800" y="392277"/>
            <a:ext cx="9899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C0197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Labour Market Update</a:t>
            </a:r>
          </a:p>
        </p:txBody>
      </p:sp>
      <p:sp>
        <p:nvSpPr>
          <p:cNvPr id="23" name="Slide Number Placeholder 1"/>
          <p:cNvSpPr txBox="1">
            <a:spLocks/>
          </p:cNvSpPr>
          <p:nvPr/>
        </p:nvSpPr>
        <p:spPr>
          <a:xfrm>
            <a:off x="9448800" y="656258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8AACCFB-CD7F-4085-9B0F-CF216C98134C}" type="slidenum">
              <a:rPr lang="en-GB" smtClean="0">
                <a:solidFill>
                  <a:schemeClr val="bg1"/>
                </a:solidFill>
              </a:rPr>
              <a:pPr algn="r"/>
              <a:t>1</a:t>
            </a:fld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1026" name="Picture 2" descr="Integrations: Adzuna now available in 11 different countries | JobAdder">
            <a:extLst>
              <a:ext uri="{FF2B5EF4-FFF2-40B4-BE49-F238E27FC236}">
                <a16:creationId xmlns:a16="http://schemas.microsoft.com/office/drawing/2014/main" id="{8DB5456C-AA45-477C-8352-0452B9565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2241" y="5619996"/>
            <a:ext cx="2309759" cy="989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orsefly | LinkedIn">
            <a:extLst>
              <a:ext uri="{FF2B5EF4-FFF2-40B4-BE49-F238E27FC236}">
                <a16:creationId xmlns:a16="http://schemas.microsoft.com/office/drawing/2014/main" id="{78C26C60-60E1-4133-91CF-E5A1739A9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819" y="5937765"/>
            <a:ext cx="2405903" cy="385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B571C6E-470B-4EE0-B828-EAD8E30EB97D}"/>
              </a:ext>
            </a:extLst>
          </p:cNvPr>
          <p:cNvSpPr txBox="1"/>
          <p:nvPr/>
        </p:nvSpPr>
        <p:spPr>
          <a:xfrm>
            <a:off x="35273" y="1082072"/>
            <a:ext cx="5020822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99AE538-6482-4286-89A8-CA8E968F245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58003" y="5864727"/>
            <a:ext cx="1724238" cy="531945"/>
          </a:xfrm>
          <a:prstGeom prst="rect">
            <a:avLst/>
          </a:prstGeom>
        </p:spPr>
      </p:pic>
      <p:pic>
        <p:nvPicPr>
          <p:cNvPr id="9" name="Graphic 8" descr="Downward trend">
            <a:extLst>
              <a:ext uri="{FF2B5EF4-FFF2-40B4-BE49-F238E27FC236}">
                <a16:creationId xmlns:a16="http://schemas.microsoft.com/office/drawing/2014/main" id="{6122D758-BCF1-48A2-93D2-BC9FC0E1138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-45829" y="915498"/>
            <a:ext cx="2025800" cy="20258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B85140F-90DD-464C-89CE-44024E8F1A75}"/>
              </a:ext>
            </a:extLst>
          </p:cNvPr>
          <p:cNvSpPr txBox="1"/>
          <p:nvPr/>
        </p:nvSpPr>
        <p:spPr>
          <a:xfrm>
            <a:off x="2053663" y="1072754"/>
            <a:ext cx="411603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Liverpool City Region</a:t>
            </a:r>
          </a:p>
          <a:p>
            <a:r>
              <a:rPr lang="en-GB" sz="1600" dirty="0"/>
              <a:t>3.7% Unemployment (26,900 Individuals, September 2020)</a:t>
            </a:r>
          </a:p>
          <a:p>
            <a:endParaRPr lang="en-GB" sz="1600" dirty="0"/>
          </a:p>
          <a:p>
            <a:r>
              <a:rPr lang="en-GB" sz="1600" b="1" dirty="0"/>
              <a:t>North West</a:t>
            </a:r>
          </a:p>
          <a:p>
            <a:r>
              <a:rPr lang="en-GB" sz="1600" dirty="0"/>
              <a:t>4.2% Unemployment (145,000 Individuals, September 2020)</a:t>
            </a:r>
          </a:p>
          <a:p>
            <a:endParaRPr lang="en-GB" sz="1600" dirty="0"/>
          </a:p>
          <a:p>
            <a:r>
              <a:rPr lang="en-GB" sz="1600" b="1" dirty="0"/>
              <a:t>England</a:t>
            </a:r>
          </a:p>
          <a:p>
            <a:r>
              <a:rPr lang="en-GB" sz="1600" dirty="0"/>
              <a:t>4.4% Unemployment (1.2 Million Individuals, September 2020)</a:t>
            </a:r>
          </a:p>
          <a:p>
            <a:endParaRPr lang="en-GB" sz="1600" dirty="0"/>
          </a:p>
        </p:txBody>
      </p:sp>
      <p:pic>
        <p:nvPicPr>
          <p:cNvPr id="14" name="Graphic 13" descr="Group">
            <a:extLst>
              <a:ext uri="{FF2B5EF4-FFF2-40B4-BE49-F238E27FC236}">
                <a16:creationId xmlns:a16="http://schemas.microsoft.com/office/drawing/2014/main" id="{2E385CF8-2994-492A-AC37-985D0470206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16593" y="3660122"/>
            <a:ext cx="1655750" cy="165575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6EED5FFF-F6BD-45D4-B26B-92EA17849C34}"/>
              </a:ext>
            </a:extLst>
          </p:cNvPr>
          <p:cNvSpPr/>
          <p:nvPr/>
        </p:nvSpPr>
        <p:spPr>
          <a:xfrm>
            <a:off x="2053663" y="3928921"/>
            <a:ext cx="4042337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/>
              <a:t>Liverpool City Region</a:t>
            </a:r>
          </a:p>
          <a:p>
            <a:r>
              <a:rPr lang="en-GB" sz="1600" dirty="0"/>
              <a:t>24.3% Economically Inactive</a:t>
            </a:r>
          </a:p>
          <a:p>
            <a:endParaRPr lang="en-GB" sz="1600" dirty="0"/>
          </a:p>
          <a:p>
            <a:r>
              <a:rPr lang="en-GB" sz="1600" dirty="0"/>
              <a:t>10.7% 16-24 Youth Employment, 11,000 Individuals</a:t>
            </a:r>
          </a:p>
          <a:p>
            <a:endParaRPr lang="en-GB" sz="1600" dirty="0"/>
          </a:p>
          <a:p>
            <a:r>
              <a:rPr lang="en-GB" sz="1600" dirty="0"/>
              <a:t>2,700 16-18 NEETs</a:t>
            </a:r>
          </a:p>
          <a:p>
            <a:endParaRPr lang="en-GB" dirty="0"/>
          </a:p>
        </p:txBody>
      </p:sp>
      <p:pic>
        <p:nvPicPr>
          <p:cNvPr id="17" name="Graphic 16" descr="Coins">
            <a:extLst>
              <a:ext uri="{FF2B5EF4-FFF2-40B4-BE49-F238E27FC236}">
                <a16:creationId xmlns:a16="http://schemas.microsoft.com/office/drawing/2014/main" id="{F3B229F1-DE9E-418B-A97A-BEF717D5FC2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878837" y="869968"/>
            <a:ext cx="1655750" cy="165575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EC9D4249-E1A4-42CF-B4BA-80F110C54D8E}"/>
              </a:ext>
            </a:extLst>
          </p:cNvPr>
          <p:cNvSpPr txBox="1"/>
          <p:nvPr/>
        </p:nvSpPr>
        <p:spPr>
          <a:xfrm>
            <a:off x="8969189" y="975138"/>
            <a:ext cx="31066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Universal Credit</a:t>
            </a:r>
          </a:p>
          <a:p>
            <a:r>
              <a:rPr lang="en-GB" dirty="0"/>
              <a:t>65,700 Individuals in LCR “Searching for Work” on UC (Jan 2020).</a:t>
            </a:r>
          </a:p>
        </p:txBody>
      </p:sp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B31F079E-C632-4273-A8E3-6325709288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7310931"/>
              </p:ext>
            </p:extLst>
          </p:nvPr>
        </p:nvGraphicFramePr>
        <p:xfrm>
          <a:off x="6878837" y="2387632"/>
          <a:ext cx="51970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</p:spTree>
    <p:extLst>
      <p:ext uri="{BB962C8B-B14F-4D97-AF65-F5344CB8AC3E}">
        <p14:creationId xmlns:p14="http://schemas.microsoft.com/office/powerpoint/2010/main" val="301701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273" y="5657232"/>
            <a:ext cx="2148448" cy="9154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970" y="5932249"/>
            <a:ext cx="1562318" cy="5334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t="26719"/>
          <a:stretch/>
        </p:blipFill>
        <p:spPr>
          <a:xfrm>
            <a:off x="0" y="6632298"/>
            <a:ext cx="12192000" cy="22570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4800" y="392277"/>
            <a:ext cx="9899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C0197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Job Vacancy Data</a:t>
            </a:r>
          </a:p>
        </p:txBody>
      </p:sp>
      <p:sp>
        <p:nvSpPr>
          <p:cNvPr id="23" name="Slide Number Placeholder 1"/>
          <p:cNvSpPr txBox="1">
            <a:spLocks/>
          </p:cNvSpPr>
          <p:nvPr/>
        </p:nvSpPr>
        <p:spPr>
          <a:xfrm>
            <a:off x="9448800" y="656258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8AACCFB-CD7F-4085-9B0F-CF216C98134C}" type="slidenum">
              <a:rPr lang="en-GB" smtClean="0">
                <a:solidFill>
                  <a:schemeClr val="bg1"/>
                </a:solidFill>
              </a:rPr>
              <a:pPr algn="r"/>
              <a:t>2</a:t>
            </a:fld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1026" name="Picture 2" descr="Integrations: Adzuna now available in 11 different countries | JobAdder">
            <a:extLst>
              <a:ext uri="{FF2B5EF4-FFF2-40B4-BE49-F238E27FC236}">
                <a16:creationId xmlns:a16="http://schemas.microsoft.com/office/drawing/2014/main" id="{8DB5456C-AA45-477C-8352-0452B9565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2241" y="5619996"/>
            <a:ext cx="2309759" cy="989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orsefly | LinkedIn">
            <a:extLst>
              <a:ext uri="{FF2B5EF4-FFF2-40B4-BE49-F238E27FC236}">
                <a16:creationId xmlns:a16="http://schemas.microsoft.com/office/drawing/2014/main" id="{78C26C60-60E1-4133-91CF-E5A1739A9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819" y="5937765"/>
            <a:ext cx="2405903" cy="385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B571C6E-470B-4EE0-B828-EAD8E30EB97D}"/>
              </a:ext>
            </a:extLst>
          </p:cNvPr>
          <p:cNvSpPr txBox="1"/>
          <p:nvPr/>
        </p:nvSpPr>
        <p:spPr>
          <a:xfrm>
            <a:off x="-165006" y="1005790"/>
            <a:ext cx="3707295" cy="6971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At the start of March 2020 (W/E 15</a:t>
            </a:r>
            <a:r>
              <a:rPr lang="en-GB" sz="13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), before the main elements of lockdown were announced, advertised vacancies in LCR were running at an average of </a:t>
            </a:r>
            <a:r>
              <a:rPr lang="en-GB" sz="1300" b="1" dirty="0">
                <a:latin typeface="Arial" panose="020B0604020202020204" pitchFamily="34" charset="0"/>
                <a:cs typeface="Arial" panose="020B0604020202020204" pitchFamily="34" charset="0"/>
              </a:rPr>
              <a:t>12,000 a month.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Over the period March – June, we utilised Institute for Employment Studies data to track the change in vacancies over the lockdown period.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The average low point during May 2020 was around </a:t>
            </a:r>
            <a:r>
              <a:rPr lang="en-GB" sz="1300" b="1" dirty="0">
                <a:latin typeface="Arial" panose="020B0604020202020204" pitchFamily="34" charset="0"/>
                <a:cs typeface="Arial" panose="020B0604020202020204" pitchFamily="34" charset="0"/>
              </a:rPr>
              <a:t>5,500 vacancies, representing a 54% decline with pre-lockdown figures.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In early July (6</a:t>
            </a:r>
            <a:r>
              <a:rPr lang="en-GB" sz="13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– Present Week) we launched our own internal vacancy dashboard, analysing Adzuna vacancy data.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As of March 10</a:t>
            </a:r>
            <a:r>
              <a:rPr lang="en-GB" sz="13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, vacancies in LCR stood at </a:t>
            </a:r>
            <a:r>
              <a:rPr lang="en-GB" sz="1300" b="1" dirty="0">
                <a:latin typeface="Arial" panose="020B0604020202020204" pitchFamily="34" charset="0"/>
                <a:cs typeface="Arial" panose="020B0604020202020204" pitchFamily="34" charset="0"/>
              </a:rPr>
              <a:t>10,900 – a 10% drop since pre-lockdown.</a:t>
            </a:r>
            <a:endParaRPr lang="en-GB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99AE538-6482-4286-89A8-CA8E968F245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58003" y="5864727"/>
            <a:ext cx="1724238" cy="531945"/>
          </a:xfrm>
          <a:prstGeom prst="rect">
            <a:avLst/>
          </a:prstGeom>
        </p:spPr>
      </p:pic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4F10BBFE-6244-4E17-9D20-E7B5BD5750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181277"/>
              </p:ext>
            </p:extLst>
          </p:nvPr>
        </p:nvGraphicFramePr>
        <p:xfrm>
          <a:off x="3742568" y="497341"/>
          <a:ext cx="8194297" cy="5131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745647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273" y="5657232"/>
            <a:ext cx="2148448" cy="9154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970" y="5932249"/>
            <a:ext cx="1562318" cy="5334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t="26719"/>
          <a:stretch/>
        </p:blipFill>
        <p:spPr>
          <a:xfrm>
            <a:off x="0" y="6632298"/>
            <a:ext cx="12192000" cy="22570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4800" y="392277"/>
            <a:ext cx="6558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C0197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Job Vacancy Data – Sector Changes</a:t>
            </a:r>
          </a:p>
        </p:txBody>
      </p:sp>
      <p:sp>
        <p:nvSpPr>
          <p:cNvPr id="23" name="Slide Number Placeholder 1"/>
          <p:cNvSpPr txBox="1">
            <a:spLocks/>
          </p:cNvSpPr>
          <p:nvPr/>
        </p:nvSpPr>
        <p:spPr>
          <a:xfrm>
            <a:off x="9448800" y="656258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8AACCFB-CD7F-4085-9B0F-CF216C98134C}" type="slidenum">
              <a:rPr lang="en-GB" smtClean="0">
                <a:solidFill>
                  <a:schemeClr val="bg1"/>
                </a:solidFill>
              </a:rPr>
              <a:pPr algn="r"/>
              <a:t>3</a:t>
            </a:fld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1026" name="Picture 2" descr="Integrations: Adzuna now available in 11 different countries | JobAdder">
            <a:extLst>
              <a:ext uri="{FF2B5EF4-FFF2-40B4-BE49-F238E27FC236}">
                <a16:creationId xmlns:a16="http://schemas.microsoft.com/office/drawing/2014/main" id="{8DB5456C-AA45-477C-8352-0452B9565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2241" y="5619996"/>
            <a:ext cx="2309759" cy="989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orsefly | LinkedIn">
            <a:extLst>
              <a:ext uri="{FF2B5EF4-FFF2-40B4-BE49-F238E27FC236}">
                <a16:creationId xmlns:a16="http://schemas.microsoft.com/office/drawing/2014/main" id="{78C26C60-60E1-4133-91CF-E5A1739A9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819" y="5937765"/>
            <a:ext cx="2405903" cy="385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95F4174-D157-47A2-B6DA-686DB3692C06}"/>
              </a:ext>
            </a:extLst>
          </p:cNvPr>
          <p:cNvSpPr txBox="1"/>
          <p:nvPr/>
        </p:nvSpPr>
        <p:spPr>
          <a:xfrm>
            <a:off x="-134003" y="1018639"/>
            <a:ext cx="503631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Utilising Adzuna Sector Categories, we are able to chart the rise and fall of vacancies across a variety of industries.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1600" dirty="0"/>
              <a:t>Over the last 30 weeks, </a:t>
            </a:r>
            <a:r>
              <a:rPr lang="en-GB" sz="1600" b="1" dirty="0"/>
              <a:t>the largest sector increases </a:t>
            </a:r>
            <a:r>
              <a:rPr lang="en-GB" sz="1600" dirty="0"/>
              <a:t>across the city region on average have been in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0EE7B7D-7E51-4C0C-B34F-2C942DD4F7F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58003" y="5864727"/>
            <a:ext cx="1724238" cy="531945"/>
          </a:xfrm>
          <a:prstGeom prst="rect">
            <a:avLst/>
          </a:prstGeom>
        </p:spPr>
      </p:pic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1D4C6967-BE45-4349-A538-52F83F4C04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2295085"/>
              </p:ext>
            </p:extLst>
          </p:nvPr>
        </p:nvGraphicFramePr>
        <p:xfrm>
          <a:off x="5501411" y="264711"/>
          <a:ext cx="6690589" cy="4333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7612224-CECE-45B7-A977-31B011DBE7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115317"/>
              </p:ext>
            </p:extLst>
          </p:nvPr>
        </p:nvGraphicFramePr>
        <p:xfrm>
          <a:off x="732089" y="2625943"/>
          <a:ext cx="3940764" cy="1513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2684">
                  <a:extLst>
                    <a:ext uri="{9D8B030D-6E8A-4147-A177-3AD203B41FA5}">
                      <a16:colId xmlns:a16="http://schemas.microsoft.com/office/drawing/2014/main" val="785946502"/>
                    </a:ext>
                  </a:extLst>
                </a:gridCol>
                <a:gridCol w="1938080">
                  <a:extLst>
                    <a:ext uri="{9D8B030D-6E8A-4147-A177-3AD203B41FA5}">
                      <a16:colId xmlns:a16="http://schemas.microsoft.com/office/drawing/2014/main" val="1256526953"/>
                    </a:ext>
                  </a:extLst>
                </a:gridCol>
              </a:tblGrid>
              <a:tr h="146581"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513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Trade &amp; Construction </a:t>
                      </a:r>
                      <a:endParaRPr lang="en-GB" sz="1200" b="0" i="0" u="none" strike="noStrike" dirty="0">
                        <a:solidFill>
                          <a:srgbClr val="5A5A5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94775722"/>
                  </a:ext>
                </a:extLst>
              </a:tr>
              <a:tr h="146581"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247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Teaching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83327631"/>
                  </a:ext>
                </a:extLst>
              </a:tr>
              <a:tr h="146581"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339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IT Jobs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04102986"/>
                  </a:ext>
                </a:extLst>
              </a:tr>
              <a:tr h="146581"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340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Healthcare &amp; Nursing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32097275"/>
                  </a:ext>
                </a:extLst>
              </a:tr>
              <a:tr h="146581"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248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Engineering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24102531"/>
                  </a:ext>
                </a:extLst>
              </a:tr>
              <a:tr h="146581"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300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Accounting &amp; Finance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73041207"/>
                  </a:ext>
                </a:extLst>
              </a:tr>
              <a:tr h="146581"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191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Social Work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02889986"/>
                  </a:ext>
                </a:extLst>
              </a:tr>
              <a:tr h="146581"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555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Logistics &amp; Warehouse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69280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1806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273" y="5657232"/>
            <a:ext cx="2148448" cy="9154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970" y="5932249"/>
            <a:ext cx="1562318" cy="5334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t="26719"/>
          <a:stretch/>
        </p:blipFill>
        <p:spPr>
          <a:xfrm>
            <a:off x="0" y="6632298"/>
            <a:ext cx="12192000" cy="22570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4800" y="392277"/>
            <a:ext cx="6558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C0197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Job Vacancy Data – Sector Changes</a:t>
            </a:r>
          </a:p>
        </p:txBody>
      </p:sp>
      <p:sp>
        <p:nvSpPr>
          <p:cNvPr id="23" name="Slide Number Placeholder 1"/>
          <p:cNvSpPr txBox="1">
            <a:spLocks/>
          </p:cNvSpPr>
          <p:nvPr/>
        </p:nvSpPr>
        <p:spPr>
          <a:xfrm>
            <a:off x="9448800" y="656258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8AACCFB-CD7F-4085-9B0F-CF216C98134C}" type="slidenum">
              <a:rPr lang="en-GB" smtClean="0">
                <a:solidFill>
                  <a:schemeClr val="bg1"/>
                </a:solidFill>
              </a:rPr>
              <a:pPr algn="r"/>
              <a:t>4</a:t>
            </a:fld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1026" name="Picture 2" descr="Integrations: Adzuna now available in 11 different countries | JobAdder">
            <a:extLst>
              <a:ext uri="{FF2B5EF4-FFF2-40B4-BE49-F238E27FC236}">
                <a16:creationId xmlns:a16="http://schemas.microsoft.com/office/drawing/2014/main" id="{8DB5456C-AA45-477C-8352-0452B9565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2241" y="5619996"/>
            <a:ext cx="2309759" cy="989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orsefly | LinkedIn">
            <a:extLst>
              <a:ext uri="{FF2B5EF4-FFF2-40B4-BE49-F238E27FC236}">
                <a16:creationId xmlns:a16="http://schemas.microsoft.com/office/drawing/2014/main" id="{78C26C60-60E1-4133-91CF-E5A1739A9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819" y="5937765"/>
            <a:ext cx="2405903" cy="385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95F4174-D157-47A2-B6DA-686DB3692C06}"/>
              </a:ext>
            </a:extLst>
          </p:cNvPr>
          <p:cNvSpPr txBox="1"/>
          <p:nvPr/>
        </p:nvSpPr>
        <p:spPr>
          <a:xfrm>
            <a:off x="-134003" y="1018639"/>
            <a:ext cx="503631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terms of actual volume of vacancies – this number fluctuates, but on average each month: 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Healthcare &amp; Nursing</a:t>
            </a: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lead with 14.6% (1,600), followed by Teaching 11.2% (1,224), Trade &amp; Construction 9.7% (1066), IT Jobs 9.1% (998), Accounting &amp; Finance 7.5% (820), Social Work (736) 6.7%, Engineering 6.3% (690) and Logistics &amp; Warehouse Jobs 6.2% (678).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0EE7B7D-7E51-4C0C-B34F-2C942DD4F7F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58003" y="5864727"/>
            <a:ext cx="1724238" cy="53194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36D8F3B-34E2-4CC0-B222-C46C5970F6B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19410" y="-14812"/>
            <a:ext cx="5731034" cy="575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521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2BC15799809E419163BC1891EBFADB" ma:contentTypeVersion="11" ma:contentTypeDescription="Create a new document." ma:contentTypeScope="" ma:versionID="e04934ffbe3a102e2200479241acdcae">
  <xsd:schema xmlns:xsd="http://www.w3.org/2001/XMLSchema" xmlns:xs="http://www.w3.org/2001/XMLSchema" xmlns:p="http://schemas.microsoft.com/office/2006/metadata/properties" xmlns:ns3="c984bd48-5602-4577-85d5-edf2485f3ba9" xmlns:ns4="0e7f4e43-e64e-4fee-99eb-77fe680c03ae" targetNamespace="http://schemas.microsoft.com/office/2006/metadata/properties" ma:root="true" ma:fieldsID="d2dfeb943035d7681667fa8798aa6c3e" ns3:_="" ns4:_="">
    <xsd:import namespace="c984bd48-5602-4577-85d5-edf2485f3ba9"/>
    <xsd:import namespace="0e7f4e43-e64e-4fee-99eb-77fe680c03a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84bd48-5602-4577-85d5-edf2485f3b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7f4e43-e64e-4fee-99eb-77fe680c03a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e7f4e43-e64e-4fee-99eb-77fe680c03ae">
      <UserInfo>
        <DisplayName>Frith, Andy</DisplayName>
        <AccountId>22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C3FA6419-F6AF-4DE1-875B-A2DCDE99E7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84bd48-5602-4577-85d5-edf2485f3ba9"/>
    <ds:schemaRef ds:uri="0e7f4e43-e64e-4fee-99eb-77fe680c03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38FDF63-E8C1-4E20-92A6-E111A494FB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B1E59E-2441-4822-A05A-132E28D1F3BA}">
  <ds:schemaRefs>
    <ds:schemaRef ds:uri="http://purl.org/dc/terms/"/>
    <ds:schemaRef ds:uri="0e7f4e43-e64e-4fee-99eb-77fe680c03ae"/>
    <ds:schemaRef ds:uri="http://purl.org/dc/dcmitype/"/>
    <ds:schemaRef ds:uri="http://schemas.microsoft.com/office/infopath/2007/PartnerControls"/>
    <ds:schemaRef ds:uri="c984bd48-5602-4577-85d5-edf2485f3ba9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993</TotalTime>
  <Words>429</Words>
  <Application>Microsoft Office PowerPoint</Application>
  <PresentationFormat>Widescreen</PresentationFormat>
  <Paragraphs>91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Skills, Education &amp; Training</dc:title>
  <dc:creator>Benson, Rob</dc:creator>
  <cp:lastModifiedBy>Frith, Andy</cp:lastModifiedBy>
  <cp:revision>8</cp:revision>
  <dcterms:created xsi:type="dcterms:W3CDTF">2020-07-02T08:43:24Z</dcterms:created>
  <dcterms:modified xsi:type="dcterms:W3CDTF">2021-03-15T17:07:08Z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0x010100D92BC15799809E419163BC1891EBFADB</vt:lpwstr>
  </property>
</Properties>
</file>