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3" r:id="rId6"/>
    <p:sldId id="273" r:id="rId7"/>
    <p:sldId id="265" r:id="rId8"/>
    <p:sldId id="266" r:id="rId9"/>
    <p:sldId id="257" r:id="rId10"/>
    <p:sldId id="261" r:id="rId11"/>
    <p:sldId id="268" r:id="rId12"/>
    <p:sldId id="274" r:id="rId13"/>
    <p:sldId id="269" r:id="rId14"/>
    <p:sldId id="270" r:id="rId15"/>
    <p:sldId id="275" r:id="rId16"/>
    <p:sldId id="271" r:id="rId17"/>
    <p:sldId id="272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FF"/>
    <a:srgbClr val="F80E08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2" autoAdjust="0"/>
    <p:restoredTop sz="92000" autoAdjust="0"/>
  </p:normalViewPr>
  <p:slideViewPr>
    <p:cSldViewPr snapToGrid="0">
      <p:cViewPr varScale="1">
        <p:scale>
          <a:sx n="65" d="100"/>
          <a:sy n="65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99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7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43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1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6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4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09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43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12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BA9BA-896D-40C9-8ED4-DF92D327ECE5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513D-E78A-4E4C-886A-3284C2E94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5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hyperlink" Target="https://www.youtube.com/watch?v=-VasGrFLqW8&amp;t=14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" y="926300"/>
            <a:ext cx="6385707" cy="442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7611" y="177487"/>
            <a:ext cx="889542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PSCHEE - Careers Education Session 1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131" y="1067752"/>
            <a:ext cx="3715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b="1" dirty="0" smtClean="0">
                <a:latin typeface="Century Gothic" panose="020B0502020202020204" pitchFamily="34" charset="0"/>
              </a:rPr>
              <a:t>Write today’s date.</a:t>
            </a:r>
          </a:p>
          <a:p>
            <a:pPr marL="342900" indent="-342900">
              <a:buAutoNum type="arabicPeriod"/>
            </a:pPr>
            <a:r>
              <a:rPr lang="en-GB" sz="2400" b="1" dirty="0" smtClean="0">
                <a:latin typeface="Century Gothic" panose="020B0502020202020204" pitchFamily="34" charset="0"/>
              </a:rPr>
              <a:t>Title: Introduction to Careers Education.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353718"/>
              </p:ext>
            </p:extLst>
          </p:nvPr>
        </p:nvGraphicFramePr>
        <p:xfrm>
          <a:off x="10607040" y="0"/>
          <a:ext cx="1584960" cy="6804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</a:tblGrid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Humility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Justice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atin typeface="Century Gothic" panose="020B0502020202020204" pitchFamily="34" charset="0"/>
                        </a:rPr>
                        <a:t>Compassion</a:t>
                      </a:r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80E08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atin typeface="Century Gothic" panose="020B0502020202020204" pitchFamily="34" charset="0"/>
                        </a:rPr>
                        <a:t>Thankfulness</a:t>
                      </a:r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Hope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atin typeface="Century Gothic" panose="020B0502020202020204" pitchFamily="34" charset="0"/>
                        </a:rPr>
                        <a:t>Service 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57001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Wisdom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Trust </a:t>
                      </a:r>
                      <a:endParaRPr lang="en-GB" sz="2800" b="1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Endurance</a:t>
                      </a:r>
                      <a:r>
                        <a:rPr lang="en-GB" sz="2000" b="1" baseline="0" dirty="0" smtClean="0"/>
                        <a:t> </a:t>
                      </a:r>
                      <a:endParaRPr lang="en-GB" sz="2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Forgiveness </a:t>
                      </a:r>
                      <a:endParaRPr lang="en-GB" sz="2000" b="1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Integrity</a:t>
                      </a:r>
                      <a:endParaRPr lang="en-GB" sz="20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17881" y="3402281"/>
            <a:ext cx="3596181" cy="20313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Task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Century Gothic" panose="020B0502020202020204" pitchFamily="34" charset="0"/>
              </a:rPr>
              <a:t>What is this months Christian value?</a:t>
            </a:r>
          </a:p>
          <a:p>
            <a:endParaRPr lang="en-GB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Century Gothic" panose="020B0502020202020204" pitchFamily="34" charset="0"/>
              </a:rPr>
              <a:t>How does this Christian value link to our future careers? </a:t>
            </a:r>
            <a:endParaRPr lang="en-GB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956" y="0"/>
            <a:ext cx="12192000" cy="693174"/>
          </a:xfrm>
          <a:ln w="444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4800" b="1" dirty="0" smtClean="0">
                <a:latin typeface="Century Gothic" panose="020B0502020202020204" pitchFamily="34" charset="0"/>
              </a:rPr>
              <a:t/>
            </a:r>
            <a:br>
              <a:rPr lang="en-GB" sz="4800" b="1" dirty="0" smtClean="0">
                <a:latin typeface="Century Gothic" panose="020B0502020202020204" pitchFamily="34" charset="0"/>
              </a:rPr>
            </a:br>
            <a:r>
              <a:rPr lang="en-GB" sz="4800" b="1" dirty="0" smtClean="0">
                <a:latin typeface="Century Gothic" panose="020B0502020202020204" pitchFamily="34" charset="0"/>
              </a:rPr>
              <a:t>Home research task: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93174"/>
            <a:ext cx="1219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entury Gothic" panose="020B0502020202020204" pitchFamily="34" charset="0"/>
              </a:rPr>
              <a:t>Research your top 3 chosen careers. </a:t>
            </a: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r>
              <a:rPr lang="en-GB" sz="2000" b="1" u="sng" dirty="0" smtClean="0">
                <a:latin typeface="Century Gothic" panose="020B0502020202020204" pitchFamily="34" charset="0"/>
              </a:rPr>
              <a:t>Find out the following: 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Is </a:t>
            </a:r>
            <a:r>
              <a:rPr lang="en-GB" sz="2000" b="1" dirty="0">
                <a:latin typeface="Century Gothic" panose="020B0502020202020204" pitchFamily="34" charset="0"/>
              </a:rPr>
              <a:t>this career something that you will be good at and </a:t>
            </a:r>
            <a:r>
              <a:rPr lang="en-GB" sz="2000" b="1" dirty="0" smtClean="0">
                <a:latin typeface="Century Gothic" panose="020B0502020202020204" pitchFamily="34" charset="0"/>
              </a:rPr>
              <a:t>enjoy?</a:t>
            </a:r>
            <a:endParaRPr lang="en-GB" sz="2000" b="1" u="sng" dirty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What qualifications do you need for this career? (GCSE’s/A-levels/Degree)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What personal qualities are required for this this career? (good communicator, good as part of a team?)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Are there opportunities in this career near where you live, or would you have to travel? Are you willing to travel?)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What is the starting salary? 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Are there opportunities for promotion?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Do you know anyone already in this career? 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Would voluntary work help you to stand out? 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What type of references would you need for this career? 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If you pursue this type of career, would you be willing to continue with professional development? </a:t>
            </a:r>
            <a:r>
              <a:rPr lang="en-GB" sz="20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Remember the benefits of being a lifelong learner! </a:t>
            </a:r>
          </a:p>
          <a:p>
            <a:endParaRPr lang="en-GB" dirty="0"/>
          </a:p>
          <a:p>
            <a:pPr lvl="0" algn="ctr"/>
            <a:r>
              <a:rPr lang="en-GB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Be ready to share your findings with the class in your next PSHCEE session. </a:t>
            </a:r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155" y="693174"/>
            <a:ext cx="2590801" cy="13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" y="926300"/>
            <a:ext cx="6385707" cy="442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6993" y="110329"/>
            <a:ext cx="6988628" cy="523220"/>
          </a:xfrm>
          <a:prstGeom prst="rect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entury Gothic" panose="020B0502020202020204" pitchFamily="34" charset="0"/>
              </a:rPr>
              <a:t>PSCHEE - Careers Education Session </a:t>
            </a:r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5899" y="1080780"/>
            <a:ext cx="3715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b="1" dirty="0" smtClean="0">
                <a:latin typeface="Century Gothic" panose="020B0502020202020204" pitchFamily="34" charset="0"/>
              </a:rPr>
              <a:t>Write today’s date.</a:t>
            </a:r>
          </a:p>
          <a:p>
            <a:pPr marL="342900" indent="-342900">
              <a:buAutoNum type="arabicPeriod"/>
            </a:pPr>
            <a:r>
              <a:rPr lang="en-GB" sz="2400" b="1" dirty="0" smtClean="0">
                <a:latin typeface="Century Gothic" panose="020B0502020202020204" pitchFamily="34" charset="0"/>
              </a:rPr>
              <a:t>Title: Reflection of my gift and talents and how they will help my chosen career. 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73" y="3760155"/>
            <a:ext cx="3724979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227" y="0"/>
            <a:ext cx="1627773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7899"/>
          </a:xfrm>
          <a:prstGeom prst="rect">
            <a:avLst/>
          </a:prstGeom>
        </p:spPr>
      </p:pic>
      <p:pic>
        <p:nvPicPr>
          <p:cNvPr id="3" name="Employability skills – have you got th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187" y="751246"/>
            <a:ext cx="10279626" cy="57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07892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What skills and attributes do employer’s value? 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6331"/>
            <a:ext cx="945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Century Gothic" panose="020B0502020202020204" pitchFamily="34" charset="0"/>
              </a:rPr>
              <a:t>Watch the </a:t>
            </a:r>
            <a:r>
              <a:rPr lang="en-GB" b="1" dirty="0" smtClean="0">
                <a:latin typeface="Century Gothic" panose="020B0502020202020204" pitchFamily="34" charset="0"/>
              </a:rPr>
              <a:t>clip (previous slide)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Century Gothic" panose="020B0502020202020204" pitchFamily="34" charset="0"/>
              </a:rPr>
              <a:t>Complete the tasks below in your exercise book.  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6966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Task 1: Explain why exam results and qualifications are important to have? (What do they show?)</a:t>
            </a:r>
          </a:p>
          <a:p>
            <a:r>
              <a:rPr lang="en-GB" sz="2000" i="1" dirty="0" smtClean="0">
                <a:latin typeface="Century Gothic" panose="020B0502020202020204" pitchFamily="34" charset="0"/>
              </a:rPr>
              <a:t>           It is important to  have good exam results because it shows potential employers that…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479892"/>
            <a:ext cx="118134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entury Gothic" panose="020B0502020202020204" pitchFamily="34" charset="0"/>
              </a:rPr>
              <a:t>Task 2: What is the difference between hard skills and soft skills?</a:t>
            </a:r>
          </a:p>
          <a:p>
            <a:r>
              <a:rPr lang="en-GB" sz="2400" b="1" i="1" dirty="0">
                <a:latin typeface="Century Gothic" panose="020B0502020202020204" pitchFamily="34" charset="0"/>
              </a:rPr>
              <a:t> </a:t>
            </a:r>
            <a:r>
              <a:rPr lang="en-GB" sz="2400" b="1" i="1" dirty="0" smtClean="0">
                <a:latin typeface="Century Gothic" panose="020B0502020202020204" pitchFamily="34" charset="0"/>
              </a:rPr>
              <a:t>           </a:t>
            </a:r>
            <a:r>
              <a:rPr lang="en-GB" sz="2400" i="1" dirty="0" smtClean="0">
                <a:latin typeface="Century Gothic" panose="020B0502020202020204" pitchFamily="34" charset="0"/>
              </a:rPr>
              <a:t>Hard skills are…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r>
              <a:rPr lang="en-GB" sz="2400" dirty="0" smtClean="0">
                <a:latin typeface="Century Gothic" panose="020B0502020202020204" pitchFamily="34" charset="0"/>
              </a:rPr>
              <a:t>            Soft skills are…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26658"/>
            <a:ext cx="118134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entury Gothic" panose="020B0502020202020204" pitchFamily="34" charset="0"/>
              </a:rPr>
              <a:t>Task 3: What </a:t>
            </a:r>
            <a:r>
              <a:rPr lang="en-GB" sz="2000" b="1" u="sng" dirty="0" smtClean="0">
                <a:latin typeface="Century Gothic" panose="020B0502020202020204" pitchFamily="34" charset="0"/>
              </a:rPr>
              <a:t>soft skills </a:t>
            </a:r>
            <a:r>
              <a:rPr lang="en-GB" sz="2000" b="1" dirty="0" smtClean="0">
                <a:latin typeface="Century Gothic" panose="020B0502020202020204" pitchFamily="34" charset="0"/>
              </a:rPr>
              <a:t>would you need to have for the following careers?</a:t>
            </a: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Nurse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Electrician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Teacher 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Vet </a:t>
            </a:r>
          </a:p>
          <a:p>
            <a:pPr marL="457200" indent="-457200">
              <a:buAutoNum type="arabicPeriod"/>
            </a:pPr>
            <a:r>
              <a:rPr lang="en-GB" sz="2000" b="1" dirty="0" smtClean="0">
                <a:latin typeface="Century Gothic" panose="020B0502020202020204" pitchFamily="34" charset="0"/>
              </a:rPr>
              <a:t>Business Owner 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368" y="4223717"/>
            <a:ext cx="1276043" cy="2167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80" y="4303036"/>
            <a:ext cx="751761" cy="2175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085" y="4418291"/>
            <a:ext cx="1796746" cy="1837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231" y="4418291"/>
            <a:ext cx="1454437" cy="2001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155" y="411851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6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394" y="782752"/>
            <a:ext cx="6646606" cy="4426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84"/>
            <a:ext cx="4925961" cy="52322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entury Gothic" panose="020B0502020202020204" pitchFamily="34" charset="0"/>
              </a:rPr>
              <a:t>SMART Target/Goal Setting 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82752"/>
            <a:ext cx="6096000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>
                <a:latin typeface="Century Gothic" panose="020B0502020202020204" pitchFamily="34" charset="0"/>
              </a:rPr>
              <a:t>What is SMART Target setting? </a:t>
            </a:r>
          </a:p>
          <a:p>
            <a:endParaRPr lang="en-GB" dirty="0"/>
          </a:p>
          <a:p>
            <a:r>
              <a:rPr lang="en-GB" sz="2000" b="1" dirty="0" smtClean="0">
                <a:latin typeface="Century Gothic" panose="020B0502020202020204" pitchFamily="34" charset="0"/>
              </a:rPr>
              <a:t>SMART</a:t>
            </a:r>
            <a:r>
              <a:rPr lang="en-GB" sz="2000" dirty="0" smtClean="0">
                <a:latin typeface="Century Gothic" panose="020B0502020202020204" pitchFamily="34" charset="0"/>
              </a:rPr>
              <a:t> </a:t>
            </a:r>
            <a:r>
              <a:rPr lang="en-GB" sz="2000" dirty="0">
                <a:latin typeface="Century Gothic" panose="020B0502020202020204" pitchFamily="34" charset="0"/>
              </a:rPr>
              <a:t>is </a:t>
            </a:r>
            <a:r>
              <a:rPr lang="en-GB" sz="2000" b="1" dirty="0">
                <a:latin typeface="Century Gothic" panose="020B0502020202020204" pitchFamily="34" charset="0"/>
              </a:rPr>
              <a:t>a mnemonic acronym</a:t>
            </a:r>
            <a:r>
              <a:rPr lang="en-GB" sz="2000" dirty="0">
                <a:latin typeface="Century Gothic" panose="020B0502020202020204" pitchFamily="34" charset="0"/>
              </a:rPr>
              <a:t>, </a:t>
            </a:r>
            <a:r>
              <a:rPr lang="en-GB" sz="2000" dirty="0" smtClean="0">
                <a:latin typeface="Century Gothic" panose="020B0502020202020204" pitchFamily="34" charset="0"/>
              </a:rPr>
              <a:t>giving us </a:t>
            </a:r>
            <a:r>
              <a:rPr lang="en-GB" sz="2000" dirty="0">
                <a:latin typeface="Century Gothic" panose="020B0502020202020204" pitchFamily="34" charset="0"/>
              </a:rPr>
              <a:t>criteria to guide </a:t>
            </a:r>
            <a:r>
              <a:rPr lang="en-GB" sz="2000" dirty="0" smtClean="0">
                <a:latin typeface="Century Gothic" panose="020B0502020202020204" pitchFamily="34" charset="0"/>
              </a:rPr>
              <a:t>us when setting goals.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 smtClean="0">
                <a:latin typeface="Century Gothic" panose="020B0502020202020204" pitchFamily="34" charset="0"/>
              </a:rPr>
              <a:t>When setting goals or targets for yourself they must be…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Specific (</a:t>
            </a:r>
            <a:r>
              <a:rPr lang="en-GB" sz="24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simple and sensible).</a:t>
            </a:r>
            <a:endParaRPr lang="en-GB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Measurable (meaningful, motivating).</a:t>
            </a:r>
          </a:p>
          <a:p>
            <a:r>
              <a:rPr lang="en-GB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Achievable (agreed, attainable, possible).</a:t>
            </a:r>
          </a:p>
          <a:p>
            <a:r>
              <a:rPr lang="en-GB" sz="24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Realistic </a:t>
            </a: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(reasonable, </a:t>
            </a:r>
            <a:r>
              <a:rPr lang="en-GB" sz="24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realistic) </a:t>
            </a:r>
          </a:p>
          <a:p>
            <a:r>
              <a:rPr lang="en-GB" sz="2400" b="1" dirty="0" smtClean="0">
                <a:solidFill>
                  <a:srgbClr val="FF00FF"/>
                </a:solidFill>
                <a:latin typeface="Century Gothic" panose="020B0502020202020204" pitchFamily="34" charset="0"/>
              </a:rPr>
              <a:t>Timely (time limit) </a:t>
            </a:r>
          </a:p>
        </p:txBody>
      </p:sp>
    </p:spTree>
    <p:extLst>
      <p:ext uri="{BB962C8B-B14F-4D97-AF65-F5344CB8AC3E}">
        <p14:creationId xmlns:p14="http://schemas.microsoft.com/office/powerpoint/2010/main" val="18194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FFFF00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Century Gothic" panose="020B0502020202020204" pitchFamily="34" charset="0"/>
              </a:rPr>
              <a:t>How to set SMART Targets…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3" name="LearnStorm Growth Mindset- How to write a SMART go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884" y="697783"/>
            <a:ext cx="10427110" cy="58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1108374"/>
            <a:ext cx="7234596" cy="4967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9162" y="1059578"/>
            <a:ext cx="4085304" cy="5016758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entury Gothic" panose="020B0502020202020204" pitchFamily="34" charset="0"/>
              </a:rPr>
              <a:t>Task: </a:t>
            </a:r>
          </a:p>
          <a:p>
            <a:r>
              <a:rPr lang="en-GB" sz="2000" b="1" dirty="0" smtClean="0">
                <a:latin typeface="Century Gothic" panose="020B0502020202020204" pitchFamily="34" charset="0"/>
              </a:rPr>
              <a:t>Use Thinky Pinky’s example to help you set your own SMART Target.</a:t>
            </a:r>
          </a:p>
          <a:p>
            <a:r>
              <a:rPr lang="en-GB" sz="2000" b="1" dirty="0" smtClean="0">
                <a:latin typeface="Century Gothic" panose="020B0502020202020204" pitchFamily="34" charset="0"/>
              </a:rPr>
              <a:t>Complete this in your exercise book.</a:t>
            </a: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r>
              <a:rPr lang="en-GB" sz="2000" b="1" dirty="0" smtClean="0">
                <a:latin typeface="Century Gothic" panose="020B0502020202020204" pitchFamily="34" charset="0"/>
              </a:rPr>
              <a:t>1.Identify a target or a goal.</a:t>
            </a:r>
          </a:p>
          <a:p>
            <a:r>
              <a:rPr lang="en-GB" sz="2000" b="1" dirty="0" smtClean="0">
                <a:latin typeface="Century Gothic" panose="020B0502020202020204" pitchFamily="34" charset="0"/>
              </a:rPr>
              <a:t>2. Explain HOW it is </a:t>
            </a: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pPr algn="ctr"/>
            <a:r>
              <a:rPr lang="en-GB" sz="2400" b="1" dirty="0" smtClean="0">
                <a:latin typeface="Century Gothic" panose="020B0502020202020204" pitchFamily="34" charset="0"/>
              </a:rPr>
              <a:t>SPECIFIC</a:t>
            </a:r>
          </a:p>
          <a:p>
            <a:pPr algn="ctr"/>
            <a:r>
              <a:rPr lang="en-GB" sz="2400" b="1" dirty="0" smtClean="0">
                <a:latin typeface="Century Gothic" panose="020B0502020202020204" pitchFamily="34" charset="0"/>
              </a:rPr>
              <a:t>MEASUREABLE </a:t>
            </a:r>
          </a:p>
          <a:p>
            <a:pPr algn="ctr"/>
            <a:r>
              <a:rPr lang="en-GB" sz="2400" b="1" dirty="0" smtClean="0">
                <a:latin typeface="Century Gothic" panose="020B0502020202020204" pitchFamily="34" charset="0"/>
              </a:rPr>
              <a:t>ACHIEVEABLE</a:t>
            </a:r>
          </a:p>
          <a:p>
            <a:pPr algn="ctr"/>
            <a:r>
              <a:rPr lang="en-GB" sz="2400" b="1" dirty="0" smtClean="0">
                <a:latin typeface="Century Gothic" panose="020B0502020202020204" pitchFamily="34" charset="0"/>
              </a:rPr>
              <a:t>REALISTIC</a:t>
            </a:r>
          </a:p>
          <a:p>
            <a:pPr algn="ctr"/>
            <a:r>
              <a:rPr lang="en-GB" sz="2400" b="1" dirty="0" smtClean="0">
                <a:latin typeface="Century Gothic" panose="020B0502020202020204" pitchFamily="34" charset="0"/>
              </a:rPr>
              <a:t>TIMELY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484" y="221226"/>
            <a:ext cx="11783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Century Gothic" panose="020B0502020202020204" pitchFamily="34" charset="0"/>
              </a:rPr>
              <a:t>Independent written task….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800219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entury Gothic" panose="020B0502020202020204" pitchFamily="34" charset="0"/>
              </a:rPr>
              <a:t>What opportunities are available to me when I complete KS3/KS4?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522" y="2486966"/>
            <a:ext cx="2803345" cy="210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97153"/>
            <a:ext cx="12157589" cy="1707007"/>
          </a:xfrm>
          <a:prstGeom prst="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The first thing to remember about and thinking about your future is that you should </a:t>
            </a:r>
            <a:r>
              <a:rPr lang="en-GB" sz="2400" b="1" dirty="0" smtClean="0">
                <a:latin typeface="Century Gothic" panose="020B0502020202020204" pitchFamily="34" charset="0"/>
              </a:rPr>
              <a:t>aim high! </a:t>
            </a:r>
            <a:r>
              <a:rPr lang="en-GB" sz="2400" dirty="0" smtClean="0">
                <a:latin typeface="Century Gothic" panose="020B0502020202020204" pitchFamily="34" charset="0"/>
              </a:rPr>
              <a:t>When you set yourself a target/goal in life –  it is possible.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However it will take hard work and commitment. </a:t>
            </a:r>
          </a:p>
          <a:p>
            <a:pPr algn="ctr"/>
            <a:r>
              <a:rPr lang="en-GB" sz="3200" b="1" dirty="0" smtClean="0">
                <a:latin typeface="Century Gothic" panose="020B0502020202020204" pitchFamily="34" charset="0"/>
              </a:rPr>
              <a:t>Aspire</a:t>
            </a:r>
            <a:r>
              <a:rPr lang="en-GB" sz="3200" dirty="0" smtClean="0">
                <a:latin typeface="Century Gothic" panose="020B0502020202020204" pitchFamily="34" charset="0"/>
              </a:rPr>
              <a:t> </a:t>
            </a:r>
            <a:r>
              <a:rPr lang="en-GB" sz="3200" b="1" dirty="0" smtClean="0">
                <a:latin typeface="Century Gothic" panose="020B0502020202020204" pitchFamily="34" charset="0"/>
              </a:rPr>
              <a:t>to be the best you can be.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412263"/>
              </p:ext>
            </p:extLst>
          </p:nvPr>
        </p:nvGraphicFramePr>
        <p:xfrm>
          <a:off x="0" y="2486966"/>
          <a:ext cx="9075172" cy="438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7586"/>
                <a:gridCol w="4537586"/>
              </a:tblGrid>
              <a:tr h="998382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Century Gothic" panose="020B0502020202020204" pitchFamily="34" charset="0"/>
                        </a:rPr>
                        <a:t>At the end of KS3 </a:t>
                      </a:r>
                      <a:endParaRPr lang="en-GB" sz="3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entury Gothic" panose="020B0502020202020204" pitchFamily="34" charset="0"/>
                        </a:rPr>
                        <a:t>You will be</a:t>
                      </a:r>
                      <a:r>
                        <a:rPr lang="en-GB" sz="1800" baseline="0" dirty="0" smtClean="0">
                          <a:latin typeface="Century Gothic" panose="020B0502020202020204" pitchFamily="34" charset="0"/>
                        </a:rPr>
                        <a:t> asked to choose subjects to study at GCSE. Think</a:t>
                      </a:r>
                      <a:r>
                        <a:rPr lang="en-GB" sz="2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aseline="0" dirty="0" smtClean="0">
                          <a:latin typeface="Century Gothic" panose="020B0502020202020204" pitchFamily="34" charset="0"/>
                        </a:rPr>
                        <a:t>carefully about these</a:t>
                      </a:r>
                      <a:r>
                        <a:rPr lang="en-GB" sz="2000" baseline="0" dirty="0" smtClean="0">
                          <a:latin typeface="Century Gothic" panose="020B0502020202020204" pitchFamily="34" charset="0"/>
                        </a:rPr>
                        <a:t>. 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113003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latin typeface="Century Gothic" panose="020B0502020202020204" pitchFamily="34" charset="0"/>
                        </a:rPr>
                        <a:t>At the end of KS4 </a:t>
                      </a:r>
                      <a:endParaRPr lang="en-GB" sz="3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 smtClean="0">
                          <a:latin typeface="Century Gothic" panose="020B0502020202020204" pitchFamily="34" charset="0"/>
                        </a:rPr>
                        <a:t>You can choose from: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 smtClean="0">
                          <a:latin typeface="Century Gothic" panose="020B0502020202020204" pitchFamily="34" charset="0"/>
                        </a:rPr>
                        <a:t>Full</a:t>
                      </a:r>
                      <a:r>
                        <a:rPr lang="en-GB" baseline="0" dirty="0" smtClean="0">
                          <a:latin typeface="Century Gothic" panose="020B0502020202020204" pitchFamily="34" charset="0"/>
                        </a:rPr>
                        <a:t> time/Part time Education (A levels, T-Levels, NVQ’s, Btecs, access courses, apprenticeships, vocational subjects). Many local </a:t>
                      </a:r>
                      <a:r>
                        <a:rPr lang="en-GB" b="1" baseline="0" dirty="0" smtClean="0">
                          <a:latin typeface="Century Gothic" panose="020B0502020202020204" pitchFamily="34" charset="0"/>
                        </a:rPr>
                        <a:t>schools</a:t>
                      </a:r>
                      <a:r>
                        <a:rPr lang="en-GB" baseline="0" dirty="0" smtClean="0">
                          <a:latin typeface="Century Gothic" panose="020B0502020202020204" pitchFamily="34" charset="0"/>
                        </a:rPr>
                        <a:t> and </a:t>
                      </a:r>
                      <a:r>
                        <a:rPr lang="en-GB" b="1" baseline="0" dirty="0" smtClean="0">
                          <a:latin typeface="Century Gothic" panose="020B0502020202020204" pitchFamily="34" charset="0"/>
                        </a:rPr>
                        <a:t>colleges</a:t>
                      </a:r>
                      <a:r>
                        <a:rPr lang="en-GB" baseline="0" dirty="0" smtClean="0">
                          <a:latin typeface="Century Gothic" panose="020B0502020202020204" pitchFamily="34" charset="0"/>
                        </a:rPr>
                        <a:t> offer these.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aseline="0" dirty="0" smtClean="0">
                          <a:latin typeface="Century Gothic" panose="020B0502020202020204" pitchFamily="34" charset="0"/>
                        </a:rPr>
                        <a:t>Work based learning such as an </a:t>
                      </a:r>
                      <a:r>
                        <a:rPr lang="en-GB" b="1" baseline="0" dirty="0" smtClean="0">
                          <a:latin typeface="Century Gothic" panose="020B0502020202020204" pitchFamily="34" charset="0"/>
                        </a:rPr>
                        <a:t>apprenticeship.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="1" baseline="0" dirty="0" smtClean="0">
                          <a:latin typeface="Century Gothic" panose="020B0502020202020204" pitchFamily="34" charset="0"/>
                        </a:rPr>
                        <a:t>Employment.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aseline="0" dirty="0" smtClean="0">
                          <a:latin typeface="Century Gothic" panose="020B0502020202020204" pitchFamily="34" charset="0"/>
                        </a:rPr>
                        <a:t>Watch the clip: https://www.youtube.com/watch?v=f_xAQNNi4pA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48" y="4250899"/>
            <a:ext cx="2347452" cy="2347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56" y="4592590"/>
            <a:ext cx="2848075" cy="2136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76" y="1586893"/>
            <a:ext cx="74987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9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artment for Education Post-16 Choices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0231"/>
            <a:ext cx="10515600" cy="718087"/>
          </a:xfrm>
          <a:solidFill>
            <a:schemeClr val="accent1"/>
          </a:solidFill>
          <a:ln w="444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b="1" dirty="0" smtClean="0"/>
              <a:t>Why is Careers Education important? 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212386"/>
            <a:ext cx="48732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Century Gothic" panose="020B0502020202020204" pitchFamily="34" charset="0"/>
              </a:rPr>
              <a:t>Task 1: </a:t>
            </a:r>
          </a:p>
          <a:p>
            <a:endParaRPr lang="en-GB" sz="2400" b="1" dirty="0">
              <a:latin typeface="Century Gothic" panose="020B0502020202020204" pitchFamily="34" charset="0"/>
            </a:endParaRPr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Write the above question into your exercise book.</a:t>
            </a:r>
          </a:p>
          <a:p>
            <a:endParaRPr lang="en-GB" sz="2400" dirty="0" smtClean="0"/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In pairs discuss WHY it is important to receive good quality careers education. </a:t>
            </a:r>
          </a:p>
          <a:p>
            <a:endParaRPr lang="en-GB" sz="2400" b="1" dirty="0">
              <a:latin typeface="Century Gothic" panose="020B0502020202020204" pitchFamily="34" charset="0"/>
            </a:endParaRPr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Write your findings into your exercise book. </a:t>
            </a:r>
          </a:p>
          <a:p>
            <a:endParaRPr lang="en-GB" sz="2400" b="1" dirty="0" smtClean="0">
              <a:latin typeface="Century Gothic" panose="020B0502020202020204" pitchFamily="34" charset="0"/>
            </a:endParaRPr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An example has been done for you.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1470" y="4010515"/>
            <a:ext cx="2879188" cy="2747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8210" y="1521483"/>
            <a:ext cx="4245709" cy="2308324"/>
          </a:xfrm>
          <a:prstGeom prst="rect">
            <a:avLst/>
          </a:prstGeom>
          <a:solidFill>
            <a:srgbClr val="FFFF00"/>
          </a:solidFill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entury Gothic" panose="020B0502020202020204" pitchFamily="34" charset="0"/>
              </a:rPr>
              <a:t>Example: </a:t>
            </a:r>
          </a:p>
          <a:p>
            <a:endParaRPr lang="en-GB" sz="2400" b="1" dirty="0">
              <a:latin typeface="Century Gothic" panose="020B0502020202020204" pitchFamily="34" charset="0"/>
            </a:endParaRPr>
          </a:p>
          <a:p>
            <a:r>
              <a:rPr lang="en-GB" sz="2400" b="1" i="1" dirty="0" smtClean="0">
                <a:latin typeface="Century Gothic" panose="020B0502020202020204" pitchFamily="34" charset="0"/>
              </a:rPr>
              <a:t>Careers Education is important because it helps us to make informed decisions.  </a:t>
            </a:r>
            <a:endParaRPr lang="en-GB" sz="2400" b="1" i="1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73858" y="4010515"/>
            <a:ext cx="1139484" cy="15321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67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01" y="-77405"/>
            <a:ext cx="10559187" cy="1182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291" y="1888897"/>
            <a:ext cx="2883658" cy="2749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904" y="1700423"/>
            <a:ext cx="4389500" cy="2475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99087" y="4452933"/>
            <a:ext cx="2743199" cy="1200329"/>
          </a:xfrm>
          <a:prstGeom prst="rect">
            <a:avLst/>
          </a:prstGeom>
          <a:solidFill>
            <a:srgbClr val="E2AC00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Century Gothic" panose="020B0502020202020204" pitchFamily="34" charset="0"/>
              </a:rPr>
              <a:t>It is important because it helps to inspire us. </a:t>
            </a:r>
            <a:endParaRPr lang="en-GB" sz="24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986" y="1700423"/>
            <a:ext cx="3024553" cy="1200329"/>
          </a:xfrm>
          <a:prstGeom prst="rect">
            <a:avLst/>
          </a:prstGeom>
          <a:solidFill>
            <a:srgbClr val="00B050"/>
          </a:solidFill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Century Gothic" panose="020B0502020202020204" pitchFamily="34" charset="0"/>
              </a:rPr>
              <a:t>It is important because it raises our aspirations. </a:t>
            </a:r>
            <a:endParaRPr lang="en-GB" sz="2400" b="1" i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482" y="3418449"/>
            <a:ext cx="3161102" cy="1200329"/>
          </a:xfrm>
          <a:prstGeom prst="rect">
            <a:avLst/>
          </a:prstGeom>
          <a:solidFill>
            <a:srgbClr val="FF66FF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Century Gothic" panose="020B0502020202020204" pitchFamily="34" charset="0"/>
              </a:rPr>
              <a:t>It is important because it helps us </a:t>
            </a:r>
            <a:r>
              <a:rPr lang="en-GB" sz="2400" b="1" dirty="0" smtClean="0">
                <a:latin typeface="Century Gothic" panose="020B0502020202020204" pitchFamily="34" charset="0"/>
              </a:rPr>
              <a:t>to make choices. 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5143" y="5053098"/>
            <a:ext cx="4716806" cy="1200329"/>
          </a:xfrm>
          <a:prstGeom prst="rect">
            <a:avLst/>
          </a:prstGeom>
          <a:solidFill>
            <a:srgbClr val="F80E08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Century Gothic" panose="020B0502020202020204" pitchFamily="34" charset="0"/>
              </a:rPr>
              <a:t>It is important because it helps us understand the world of work.</a:t>
            </a:r>
            <a:endParaRPr lang="en-GB" sz="2400" b="1" i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6091" y="981253"/>
            <a:ext cx="993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entury Gothic" panose="020B0502020202020204" pitchFamily="34" charset="0"/>
              </a:rPr>
              <a:t>Add to your work in purple pen to show </a:t>
            </a:r>
            <a:r>
              <a:rPr lang="en-GB" sz="2800" b="1" u="sng" dirty="0" smtClean="0">
                <a:latin typeface="Century Gothic" panose="020B0502020202020204" pitchFamily="34" charset="0"/>
              </a:rPr>
              <a:t>new learning</a:t>
            </a:r>
            <a:r>
              <a:rPr lang="en-GB" sz="2800" b="1" dirty="0" smtClean="0">
                <a:latin typeface="Century Gothic" panose="020B0502020202020204" pitchFamily="34" charset="0"/>
              </a:rPr>
              <a:t>.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2286" y="871829"/>
            <a:ext cx="753761" cy="730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8" y="870865"/>
            <a:ext cx="74987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" y="225083"/>
            <a:ext cx="1187313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entury Gothic" panose="020B0502020202020204" pitchFamily="34" charset="0"/>
              </a:rPr>
              <a:t>When thinking about a career there are different things we need to </a:t>
            </a:r>
            <a:r>
              <a:rPr lang="en-GB" sz="2400" b="1" dirty="0" smtClean="0">
                <a:latin typeface="Century Gothic" panose="020B0502020202020204" pitchFamily="34" charset="0"/>
              </a:rPr>
              <a:t>consider</a:t>
            </a:r>
            <a:r>
              <a:rPr lang="en-GB" sz="2400" b="1" dirty="0" smtClean="0">
                <a:latin typeface="Century Gothic" panose="020B0502020202020204" pitchFamily="34" charset="0"/>
              </a:rPr>
              <a:t>.</a:t>
            </a:r>
            <a:endParaRPr lang="en-GB" sz="2400" b="1" dirty="0" smtClean="0">
              <a:latin typeface="Century Gothic" panose="020B0502020202020204" pitchFamily="34" charset="0"/>
            </a:endParaRPr>
          </a:p>
          <a:p>
            <a:r>
              <a:rPr lang="en-GB" b="1" dirty="0" smtClean="0">
                <a:latin typeface="Century Gothic" panose="020B0502020202020204" pitchFamily="34" charset="0"/>
              </a:rPr>
              <a:t>Watch the clip and answer the </a:t>
            </a:r>
            <a:r>
              <a:rPr lang="en-GB" b="1" dirty="0" smtClean="0">
                <a:latin typeface="Century Gothic" panose="020B0502020202020204" pitchFamily="34" charset="0"/>
              </a:rPr>
              <a:t>questions: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b="1" dirty="0" smtClean="0">
                <a:latin typeface="Century Gothic" panose="020B0502020202020204" pitchFamily="34" charset="0"/>
                <a:hlinkClick r:id="rId2"/>
              </a:rPr>
              <a:t>https</a:t>
            </a:r>
            <a:r>
              <a:rPr lang="en-GB" b="1" dirty="0">
                <a:latin typeface="Century Gothic" panose="020B0502020202020204" pitchFamily="34" charset="0"/>
                <a:hlinkClick r:id="rId2"/>
              </a:rPr>
              <a:t>://www.youtube.com/watch?v=-VasGrFLqW8&amp;t=14s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endParaRPr lang="en-GB" dirty="0"/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1. What did the boy do wrong when making his career choices?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 smtClean="0">
              <a:latin typeface="Century Gothic" panose="020B0502020202020204" pitchFamily="34" charset="0"/>
            </a:endParaRPr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2. What did he do right? </a:t>
            </a:r>
            <a:endParaRPr lang="en-GB" sz="24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3. What do we learn from this? 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9" y="1705758"/>
            <a:ext cx="2111931" cy="1516259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46" y="1784930"/>
            <a:ext cx="2349367" cy="143708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85" y="1784930"/>
            <a:ext cx="2657966" cy="149841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46" y="3680916"/>
            <a:ext cx="2450384" cy="16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51" y="1356852"/>
            <a:ext cx="4170706" cy="2906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340" y="99498"/>
            <a:ext cx="9977495" cy="584775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Century Gothic" panose="020B0502020202020204" pitchFamily="34" charset="0"/>
              </a:rPr>
              <a:t>What do we learn about making career choices?  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020594" y="2433484"/>
            <a:ext cx="857935" cy="7016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77948" y="1583956"/>
            <a:ext cx="230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1. It is important to think carefully about our career path. 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20594" y="4100052"/>
            <a:ext cx="857935" cy="5099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77948" y="4232787"/>
            <a:ext cx="2580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2. It is important to choose a career that we are interested in and will enjoy! 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4025" y="5488049"/>
            <a:ext cx="4330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3. It is important that we research our chosen career to find out what the entry requirements are and any promotion opportunities. 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684373" y="4674835"/>
            <a:ext cx="0" cy="58147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198530" y="4176647"/>
            <a:ext cx="884904" cy="62789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2482" y="4931842"/>
            <a:ext cx="2279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4. It is important to make the correct choices for GCSE. 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198530" y="2433484"/>
            <a:ext cx="884904" cy="70160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2482" y="1356852"/>
            <a:ext cx="18960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5. It is important to seek information and guidance on your chosen career. </a:t>
            </a:r>
            <a:r>
              <a:rPr lang="en-GB" sz="24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Learning is lifelong.   </a:t>
            </a:r>
            <a:endParaRPr lang="en-GB" sz="24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0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#Futuready- Exploring Care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84" y="1098429"/>
            <a:ext cx="7251869" cy="4079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353" y="1098429"/>
            <a:ext cx="4769466" cy="2131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3" y="0"/>
            <a:ext cx="11975690" cy="830997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entury Gothic" panose="020B0502020202020204" pitchFamily="34" charset="0"/>
              </a:rPr>
              <a:t>Watch the clip below – copy and complete the table into your exercise books. What jobs can the following subjects help you get access to? 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" y="926300"/>
            <a:ext cx="6385707" cy="442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6993" y="110329"/>
            <a:ext cx="6988628" cy="523220"/>
          </a:xfrm>
          <a:prstGeom prst="rect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entury Gothic" panose="020B0502020202020204" pitchFamily="34" charset="0"/>
              </a:rPr>
              <a:t>PSCHEE - Careers Education Session 2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5899" y="1080780"/>
            <a:ext cx="3715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b="1" dirty="0" smtClean="0">
                <a:latin typeface="Century Gothic" panose="020B0502020202020204" pitchFamily="34" charset="0"/>
              </a:rPr>
              <a:t>Write today’s date.</a:t>
            </a:r>
          </a:p>
          <a:p>
            <a:pPr marL="342900" indent="-342900">
              <a:buAutoNum type="arabicPeriod"/>
            </a:pPr>
            <a:r>
              <a:rPr lang="en-GB" sz="2400" b="1" dirty="0" smtClean="0">
                <a:latin typeface="Century Gothic" panose="020B0502020202020204" pitchFamily="34" charset="0"/>
              </a:rPr>
              <a:t>Title: Reflection of my gift and talents and how they will help my chosen career. 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73" y="3760155"/>
            <a:ext cx="3724979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227" y="0"/>
            <a:ext cx="1627773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0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232" y="191727"/>
            <a:ext cx="11842955" cy="954107"/>
          </a:xfrm>
          <a:prstGeom prst="rect">
            <a:avLst/>
          </a:prstGeom>
          <a:solidFill>
            <a:srgbClr val="FFFF00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Task 2: What are my gifts and talents? How will these affect my chosen career</a:t>
            </a:r>
            <a:r>
              <a:rPr lang="en-GB" sz="2800" b="1" dirty="0"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314146"/>
              </p:ext>
            </p:extLst>
          </p:nvPr>
        </p:nvGraphicFramePr>
        <p:xfrm>
          <a:off x="781663" y="1624618"/>
          <a:ext cx="10382865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0955"/>
                <a:gridCol w="3460955"/>
                <a:gridCol w="346095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Century Gothic" panose="020B0502020202020204" pitchFamily="34" charset="0"/>
                        </a:rPr>
                        <a:t>What are your top three career</a:t>
                      </a:r>
                      <a:r>
                        <a:rPr lang="en-GB" sz="2400" baseline="0" dirty="0" smtClean="0">
                          <a:latin typeface="Century Gothic" panose="020B0502020202020204" pitchFamily="34" charset="0"/>
                        </a:rPr>
                        <a:t> paths? (Jobs)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Century Gothic" panose="020B0502020202020204" pitchFamily="34" charset="0"/>
                        </a:rPr>
                        <a:t>What do you consider</a:t>
                      </a:r>
                      <a:r>
                        <a:rPr lang="en-GB" sz="2400" baseline="0" dirty="0" smtClean="0">
                          <a:latin typeface="Century Gothic" panose="020B0502020202020204" pitchFamily="34" charset="0"/>
                        </a:rPr>
                        <a:t> to  be your gifts or talents? (What are you good at?)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Century Gothic" panose="020B0502020202020204" pitchFamily="34" charset="0"/>
                        </a:rPr>
                        <a:t>What do you consider</a:t>
                      </a:r>
                      <a:r>
                        <a:rPr lang="en-GB" sz="2400" baseline="0" dirty="0" smtClean="0">
                          <a:latin typeface="Century Gothic" panose="020B0502020202020204" pitchFamily="34" charset="0"/>
                        </a:rPr>
                        <a:t> to be your weaknesses? (What are you not good at?)</a:t>
                      </a:r>
                    </a:p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2230" y="1160582"/>
            <a:ext cx="11842955" cy="400110"/>
          </a:xfrm>
          <a:prstGeom prst="rect">
            <a:avLst/>
          </a:prstGeom>
          <a:solidFill>
            <a:srgbClr val="FF66FF"/>
          </a:solidFill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Copy and complete the table below in your exercise book.  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204" y="4721304"/>
            <a:ext cx="11149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entury Gothic" panose="020B0502020202020204" pitchFamily="34" charset="0"/>
              </a:rPr>
              <a:t>Task 3 : Think – Do your gifts and talents </a:t>
            </a:r>
            <a:r>
              <a:rPr lang="en-GB" sz="2000" b="1" u="sng" dirty="0" smtClean="0">
                <a:latin typeface="Century Gothic" panose="020B0502020202020204" pitchFamily="34" charset="0"/>
              </a:rPr>
              <a:t>help or hinder</a:t>
            </a:r>
            <a:r>
              <a:rPr lang="en-GB" sz="2000" b="1" dirty="0" smtClean="0">
                <a:latin typeface="Century Gothic" panose="020B0502020202020204" pitchFamily="34" charset="0"/>
              </a:rPr>
              <a:t> your top 3 chosen careers?</a:t>
            </a:r>
          </a:p>
          <a:p>
            <a:r>
              <a:rPr lang="en-GB" sz="2000" b="1" dirty="0" smtClean="0">
                <a:latin typeface="Century Gothic" panose="020B0502020202020204" pitchFamily="34" charset="0"/>
              </a:rPr>
              <a:t>Write your comments into your book as shown below.  </a:t>
            </a:r>
          </a:p>
          <a:p>
            <a:endParaRPr lang="en-GB" sz="24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8715"/>
              </p:ext>
            </p:extLst>
          </p:nvPr>
        </p:nvGraphicFramePr>
        <p:xfrm>
          <a:off x="662037" y="5472937"/>
          <a:ext cx="1062211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423"/>
                <a:gridCol w="2124423"/>
                <a:gridCol w="2242085"/>
                <a:gridCol w="2006761"/>
                <a:gridCol w="2124423"/>
              </a:tblGrid>
              <a:tr h="58043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Example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Career</a:t>
                      </a:r>
                      <a:r>
                        <a:rPr lang="en-GB" sz="2400" baseline="0" dirty="0" smtClean="0"/>
                        <a:t> path 1:</a:t>
                      </a:r>
                    </a:p>
                    <a:p>
                      <a:r>
                        <a:rPr lang="en-GB" sz="2400" baseline="0" dirty="0" smtClean="0"/>
                        <a:t>Doctor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Talents – compassionate, caring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Weakness – </a:t>
                      </a:r>
                    </a:p>
                    <a:p>
                      <a:r>
                        <a:rPr lang="en-GB" sz="2400" dirty="0" smtClean="0"/>
                        <a:t>Don’t like blood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194" y="5585724"/>
            <a:ext cx="1408471" cy="96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0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57" y="5491"/>
            <a:ext cx="11521440" cy="954107"/>
          </a:xfrm>
          <a:prstGeom prst="rect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Complete the activities below in your exercise books in full sentences. 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4830"/>
              </p:ext>
            </p:extLst>
          </p:nvPr>
        </p:nvGraphicFramePr>
        <p:xfrm>
          <a:off x="323557" y="959598"/>
          <a:ext cx="11521440" cy="706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720"/>
                <a:gridCol w="5760720"/>
              </a:tblGrid>
              <a:tr h="2923085"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Century Gothic" panose="020B0502020202020204" pitchFamily="34" charset="0"/>
                        </a:rPr>
                        <a:t>What is your dream job?</a:t>
                      </a:r>
                      <a:r>
                        <a:rPr lang="en-GB" sz="36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Century Gothic" panose="020B0502020202020204" pitchFamily="34" charset="0"/>
                        </a:rPr>
                        <a:t>Why is this your dream job? 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4137781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Century Gothic" panose="020B0502020202020204" pitchFamily="34" charset="0"/>
                        </a:rPr>
                        <a:t>What GCSE’s do you  need in order to get this job?</a:t>
                      </a:r>
                    </a:p>
                    <a:p>
                      <a:endParaRPr lang="en-GB" sz="3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Century Gothic" panose="020B0502020202020204" pitchFamily="34" charset="0"/>
                        </a:rPr>
                        <a:t>Do you</a:t>
                      </a:r>
                      <a:r>
                        <a:rPr lang="en-GB" sz="3200" b="1" baseline="0" dirty="0" smtClean="0">
                          <a:latin typeface="Century Gothic" panose="020B0502020202020204" pitchFamily="34" charset="0"/>
                        </a:rPr>
                        <a:t> need to get higher level qualifications for this job?</a:t>
                      </a:r>
                      <a:endParaRPr lang="en-GB" sz="3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02" y="1590821"/>
            <a:ext cx="2248706" cy="2248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805" y="1932125"/>
            <a:ext cx="3064559" cy="190740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685987"/>
              </p:ext>
            </p:extLst>
          </p:nvPr>
        </p:nvGraphicFramePr>
        <p:xfrm>
          <a:off x="323557" y="5319799"/>
          <a:ext cx="5711484" cy="1095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871"/>
                <a:gridCol w="1427871"/>
                <a:gridCol w="1427871"/>
                <a:gridCol w="1427871"/>
              </a:tblGrid>
              <a:tr h="547534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Maths</a:t>
                      </a:r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Science </a:t>
                      </a:r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RS</a:t>
                      </a:r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4753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Languages</a:t>
                      </a:r>
                      <a:endParaRPr lang="en-GB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Art </a:t>
                      </a:r>
                      <a:endParaRPr lang="en-GB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History</a:t>
                      </a:r>
                      <a:endParaRPr lang="en-GB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Geography</a:t>
                      </a:r>
                      <a:endParaRPr lang="en-GB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237199"/>
              </p:ext>
            </p:extLst>
          </p:nvPr>
        </p:nvGraphicFramePr>
        <p:xfrm>
          <a:off x="6354616" y="5501573"/>
          <a:ext cx="515893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468"/>
                <a:gridCol w="2579468"/>
              </a:tblGrid>
              <a:tr h="308384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Levels </a:t>
                      </a:r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Apprenticeship</a:t>
                      </a:r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308384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University Education</a:t>
                      </a:r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7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1117</Words>
  <Application>Microsoft Office PowerPoint</Application>
  <PresentationFormat>Widescreen</PresentationFormat>
  <Paragraphs>169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Why is Careers Education important?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Home research task: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 Suzanne (Staff)</dc:creator>
  <cp:lastModifiedBy>Miller Suzanne (Staff)</cp:lastModifiedBy>
  <cp:revision>36</cp:revision>
  <dcterms:created xsi:type="dcterms:W3CDTF">2020-10-01T11:50:34Z</dcterms:created>
  <dcterms:modified xsi:type="dcterms:W3CDTF">2020-10-05T13:04:45Z</dcterms:modified>
</cp:coreProperties>
</file>