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9" r:id="rId4"/>
    <p:sldId id="257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2A7F-97CA-44A6-9252-893CF8B2312D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3C1B-8BEB-4172-B513-8336F3D8F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825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2A7F-97CA-44A6-9252-893CF8B2312D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3C1B-8BEB-4172-B513-8336F3D8F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902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2A7F-97CA-44A6-9252-893CF8B2312D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3C1B-8BEB-4172-B513-8336F3D8F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4710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2A7F-97CA-44A6-9252-893CF8B2312D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3C1B-8BEB-4172-B513-8336F3D8F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471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2A7F-97CA-44A6-9252-893CF8B2312D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3C1B-8BEB-4172-B513-8336F3D8F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0610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2A7F-97CA-44A6-9252-893CF8B2312D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3C1B-8BEB-4172-B513-8336F3D8F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869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2A7F-97CA-44A6-9252-893CF8B2312D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3C1B-8BEB-4172-B513-8336F3D8F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107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2A7F-97CA-44A6-9252-893CF8B2312D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3C1B-8BEB-4172-B513-8336F3D8F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031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2A7F-97CA-44A6-9252-893CF8B2312D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3C1B-8BEB-4172-B513-8336F3D8F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589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2A7F-97CA-44A6-9252-893CF8B2312D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3C1B-8BEB-4172-B513-8336F3D8F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573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2A7F-97CA-44A6-9252-893CF8B2312D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3C1B-8BEB-4172-B513-8336F3D8F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498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32A7F-97CA-44A6-9252-893CF8B2312D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E3C1B-8BEB-4172-B513-8336F3D8F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697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810" y="-27834"/>
            <a:ext cx="5750257" cy="23715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5827595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Century Gothic" panose="020B0502020202020204" pitchFamily="34" charset="0"/>
              </a:rPr>
              <a:t>Year 9 Careers Education Jan 21.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600222"/>
            <a:ext cx="5827594" cy="16312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GB" sz="2000" dirty="0" smtClean="0">
                <a:latin typeface="Century Gothic" panose="020B0502020202020204" pitchFamily="34" charset="0"/>
              </a:rPr>
              <a:t>Write todays date into your book/word document/power point document. </a:t>
            </a:r>
          </a:p>
          <a:p>
            <a:pPr marL="457200" indent="-457200">
              <a:buAutoNum type="arabicPeriod"/>
            </a:pPr>
            <a:r>
              <a:rPr lang="en-GB" sz="2000" dirty="0" smtClean="0">
                <a:latin typeface="Century Gothic" panose="020B0502020202020204" pitchFamily="34" charset="0"/>
              </a:rPr>
              <a:t>Write the title: </a:t>
            </a:r>
          </a:p>
          <a:p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smtClean="0">
                <a:latin typeface="Century Gothic" panose="020B0502020202020204" pitchFamily="34" charset="0"/>
              </a:rPr>
              <a:t>      </a:t>
            </a:r>
            <a:r>
              <a:rPr lang="en-GB" sz="2000" dirty="0" smtClean="0">
                <a:latin typeface="Century Gothic" panose="020B0502020202020204" pitchFamily="34" charset="0"/>
              </a:rPr>
              <a:t>‘</a:t>
            </a:r>
            <a:r>
              <a:rPr lang="en-GB" sz="2000" b="1" dirty="0" smtClean="0">
                <a:latin typeface="Century Gothic" panose="020B0502020202020204" pitchFamily="34" charset="0"/>
              </a:rPr>
              <a:t>The </a:t>
            </a:r>
            <a:r>
              <a:rPr lang="en-GB" sz="2000" b="1" dirty="0" smtClean="0">
                <a:latin typeface="Century Gothic" panose="020B0502020202020204" pitchFamily="34" charset="0"/>
              </a:rPr>
              <a:t>changing world of work’.</a:t>
            </a:r>
          </a:p>
          <a:p>
            <a:pPr marL="457200" indent="-457200">
              <a:buAutoNum type="arabicPeriod" startAt="3"/>
            </a:pPr>
            <a:r>
              <a:rPr lang="en-GB" sz="2000" dirty="0" smtClean="0">
                <a:latin typeface="Century Gothic" panose="020B0502020202020204" pitchFamily="34" charset="0"/>
              </a:rPr>
              <a:t>Complete the ‘</a:t>
            </a:r>
            <a:r>
              <a:rPr lang="en-GB" sz="2000" b="1" dirty="0" smtClean="0">
                <a:latin typeface="Century Gothic" panose="020B0502020202020204" pitchFamily="34" charset="0"/>
              </a:rPr>
              <a:t>Do Now</a:t>
            </a:r>
            <a:r>
              <a:rPr lang="en-GB" sz="2000" dirty="0" smtClean="0">
                <a:latin typeface="Century Gothic" panose="020B0502020202020204" pitchFamily="34" charset="0"/>
              </a:rPr>
              <a:t>’ activity below.</a:t>
            </a:r>
            <a:r>
              <a:rPr lang="en-GB" sz="2000" b="1" dirty="0" smtClean="0">
                <a:latin typeface="Century Gothic" panose="020B0502020202020204" pitchFamily="34" charset="0"/>
              </a:rPr>
              <a:t> </a:t>
            </a:r>
            <a:endParaRPr lang="en-GB" sz="2000" b="1" dirty="0" smtClean="0"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79" y="4534551"/>
            <a:ext cx="11732456" cy="200054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latin typeface="Century Gothic" panose="020B0502020202020204" pitchFamily="34" charset="0"/>
              </a:rPr>
              <a:t>Do Now </a:t>
            </a:r>
            <a:r>
              <a:rPr lang="en-GB" sz="2800" b="1" dirty="0" smtClean="0">
                <a:latin typeface="Century Gothic" panose="020B0502020202020204" pitchFamily="34" charset="0"/>
              </a:rPr>
              <a:t>activity: </a:t>
            </a:r>
            <a:endParaRPr lang="en-GB" dirty="0" smtClean="0"/>
          </a:p>
          <a:p>
            <a:pPr marL="342900" indent="-342900">
              <a:buAutoNum type="arabicPeriod"/>
            </a:pPr>
            <a:r>
              <a:rPr lang="en-GB" sz="2400" b="1" dirty="0" smtClean="0">
                <a:latin typeface="Century Gothic" panose="020B0502020202020204" pitchFamily="34" charset="0"/>
              </a:rPr>
              <a:t>What is ‘Careers Education’?</a:t>
            </a:r>
          </a:p>
          <a:p>
            <a:r>
              <a:rPr lang="en-GB" sz="2400" b="1" i="1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Careers Education </a:t>
            </a:r>
            <a:r>
              <a:rPr lang="en-GB" sz="2400" b="1" i="1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is when we learn about…</a:t>
            </a:r>
            <a:endParaRPr lang="en-GB" sz="2400" b="1" i="1" dirty="0" smtClean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r>
              <a:rPr lang="en-GB" sz="2400" b="1" i="1" dirty="0" smtClean="0">
                <a:latin typeface="Century Gothic" panose="020B0502020202020204" pitchFamily="34" charset="0"/>
              </a:rPr>
              <a:t>2. </a:t>
            </a:r>
            <a:r>
              <a:rPr lang="en-GB" sz="2400" b="1" dirty="0" smtClean="0">
                <a:latin typeface="Century Gothic" panose="020B0502020202020204" pitchFamily="34" charset="0"/>
              </a:rPr>
              <a:t>Why is it important to young people today?</a:t>
            </a:r>
          </a:p>
          <a:p>
            <a:r>
              <a:rPr lang="en-GB" sz="2400" b="1" i="1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Careers Education is important to young people today because…  </a:t>
            </a:r>
            <a:endParaRPr lang="en-GB" sz="2400" b="1" i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735" y="2394494"/>
            <a:ext cx="2158046" cy="206360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5078" y="2360941"/>
            <a:ext cx="2194560" cy="205049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739003" y="3272666"/>
            <a:ext cx="1997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Century Gothic" panose="020B0502020202020204" pitchFamily="34" charset="0"/>
              </a:rPr>
              <a:t>Rev Bannon </a:t>
            </a:r>
          </a:p>
          <a:p>
            <a:pPr algn="ctr"/>
            <a:r>
              <a:rPr lang="en-GB" b="1" dirty="0" smtClean="0">
                <a:latin typeface="Century Gothic" panose="020B0502020202020204" pitchFamily="34" charset="0"/>
              </a:rPr>
              <a:t>Responsible for </a:t>
            </a:r>
            <a:r>
              <a:rPr lang="en-GB" b="1" dirty="0">
                <a:latin typeface="Century Gothic" panose="020B0502020202020204" pitchFamily="34" charset="0"/>
              </a:rPr>
              <a:t>C</a:t>
            </a:r>
            <a:r>
              <a:rPr lang="en-GB" b="1" dirty="0" smtClean="0">
                <a:latin typeface="Century Gothic" panose="020B0502020202020204" pitchFamily="34" charset="0"/>
              </a:rPr>
              <a:t>areers Education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59638" y="3287564"/>
            <a:ext cx="1995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Century Gothic" panose="020B0502020202020204" pitchFamily="34" charset="0"/>
              </a:rPr>
              <a:t>Miss Quigley </a:t>
            </a:r>
          </a:p>
          <a:p>
            <a:pPr algn="ctr"/>
            <a:r>
              <a:rPr lang="en-GB" b="1" dirty="0" smtClean="0">
                <a:latin typeface="Century Gothic" panose="020B0502020202020204" pitchFamily="34" charset="0"/>
              </a:rPr>
              <a:t>Responsible for Careers Education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" y="2423978"/>
            <a:ext cx="3766782" cy="8414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9638" y="2452413"/>
            <a:ext cx="3767655" cy="8413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5036" y="4902250"/>
            <a:ext cx="1386008" cy="138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14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/>
              <a:t>Personal Learning Criteria (Careers Session 1) 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I understand</a:t>
            </a:r>
            <a:r>
              <a:rPr lang="en-GB" u="sng" dirty="0" smtClean="0"/>
              <a:t> and </a:t>
            </a:r>
            <a:r>
              <a:rPr lang="en-GB" dirty="0" smtClean="0"/>
              <a:t>can explain what careers education is and </a:t>
            </a:r>
            <a:r>
              <a:rPr lang="en-GB" u="sng" dirty="0" smtClean="0"/>
              <a:t>why</a:t>
            </a:r>
            <a:r>
              <a:rPr lang="en-GB" dirty="0" smtClean="0"/>
              <a:t> it is important to young people today. 	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9536" y="1614607"/>
            <a:ext cx="5181600" cy="4351338"/>
          </a:xfrm>
        </p:spPr>
        <p:txBody>
          <a:bodyPr/>
          <a:lstStyle/>
          <a:p>
            <a:r>
              <a:rPr lang="en-GB" dirty="0" smtClean="0"/>
              <a:t>I understand and can explain </a:t>
            </a:r>
            <a:r>
              <a:rPr lang="en-GB" u="sng" dirty="0" smtClean="0"/>
              <a:t>why</a:t>
            </a:r>
            <a:r>
              <a:rPr lang="en-GB" dirty="0" smtClean="0"/>
              <a:t> and </a:t>
            </a:r>
            <a:r>
              <a:rPr lang="en-GB" u="sng" dirty="0" smtClean="0"/>
              <a:t>how</a:t>
            </a:r>
            <a:r>
              <a:rPr lang="en-GB" dirty="0" smtClean="0"/>
              <a:t> the world of work is changing. </a:t>
            </a:r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800662" y="3782275"/>
          <a:ext cx="4159348" cy="697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9674"/>
                <a:gridCol w="2079674"/>
              </a:tblGrid>
              <a:tr h="697315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 smtClean="0">
                          <a:latin typeface="Century Gothic" panose="020B0502020202020204" pitchFamily="34" charset="0"/>
                        </a:rPr>
                        <a:t>Yes </a:t>
                      </a:r>
                      <a:endParaRPr lang="en-GB" sz="3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 smtClean="0">
                          <a:latin typeface="Century Gothic" panose="020B0502020202020204" pitchFamily="34" charset="0"/>
                        </a:rPr>
                        <a:t>No </a:t>
                      </a:r>
                      <a:endParaRPr lang="en-GB" sz="3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662" y="3654260"/>
            <a:ext cx="4194412" cy="969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50345" y="6312920"/>
            <a:ext cx="6091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 smtClean="0">
                <a:latin typeface="Century Gothic" panose="020B0502020202020204" pitchFamily="34" charset="0"/>
              </a:rPr>
              <a:t>Good careers education offers hope…</a:t>
            </a:r>
            <a:endParaRPr lang="en-GB" sz="2400" b="1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851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9547" y="2159466"/>
            <a:ext cx="1163398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Century Gothic" panose="020B0502020202020204" pitchFamily="34" charset="0"/>
              </a:rPr>
              <a:t>Why is Careers Education important?</a:t>
            </a:r>
          </a:p>
          <a:p>
            <a:r>
              <a:rPr lang="en-GB" sz="2400" b="1" dirty="0" smtClean="0">
                <a:latin typeface="Century Gothic" panose="020B0502020202020204" pitchFamily="34" charset="0"/>
              </a:rPr>
              <a:t>Careers </a:t>
            </a:r>
            <a:r>
              <a:rPr lang="en-GB" sz="2400" b="1" dirty="0" smtClean="0">
                <a:latin typeface="Century Gothic" panose="020B0502020202020204" pitchFamily="34" charset="0"/>
              </a:rPr>
              <a:t>Education is extremely important for many different reasons: </a:t>
            </a:r>
          </a:p>
          <a:p>
            <a:r>
              <a:rPr lang="en-GB" b="1" dirty="0" smtClean="0">
                <a:latin typeface="Century Gothic" panose="020B0502020202020204" pitchFamily="34" charset="0"/>
              </a:rPr>
              <a:t>(If you got any of the points below, </a:t>
            </a:r>
            <a:r>
              <a:rPr lang="en-GB" b="1" u="sng" dirty="0" smtClean="0">
                <a:latin typeface="Century Gothic" panose="020B0502020202020204" pitchFamily="34" charset="0"/>
              </a:rPr>
              <a:t>tick them off, </a:t>
            </a:r>
            <a:r>
              <a:rPr lang="en-GB" b="1" dirty="0" smtClean="0">
                <a:latin typeface="Century Gothic" panose="020B0502020202020204" pitchFamily="34" charset="0"/>
              </a:rPr>
              <a:t>if not </a:t>
            </a:r>
            <a:r>
              <a:rPr lang="en-GB" b="1" u="sng" dirty="0" smtClean="0">
                <a:latin typeface="Century Gothic" panose="020B0502020202020204" pitchFamily="34" charset="0"/>
              </a:rPr>
              <a:t>add to your answer in a different coloured pen</a:t>
            </a:r>
            <a:r>
              <a:rPr lang="en-GB" b="1" dirty="0" smtClean="0">
                <a:latin typeface="Century Gothic" panose="020B0502020202020204" pitchFamily="34" charset="0"/>
              </a:rPr>
              <a:t>.)</a:t>
            </a:r>
          </a:p>
          <a:p>
            <a:endParaRPr lang="en-GB" sz="2400" b="1" dirty="0" smtClean="0">
              <a:latin typeface="Century Gothic" panose="020B0502020202020204" pitchFamily="34" charset="0"/>
            </a:endParaRPr>
          </a:p>
          <a:p>
            <a:pPr marL="342900" indent="-342900">
              <a:buAutoNum type="arabicPeriod"/>
            </a:pPr>
            <a:r>
              <a:rPr lang="en-GB" sz="2400" b="1" i="1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We live in a fast-changing world of work (especially since COVID 19) </a:t>
            </a:r>
          </a:p>
          <a:p>
            <a:pPr marL="342900" indent="-342900">
              <a:buAutoNum type="arabicPeriod"/>
            </a:pPr>
            <a:r>
              <a:rPr lang="en-GB" sz="2400" b="1" i="1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High quality Careers Education can raise your aspirations.</a:t>
            </a:r>
          </a:p>
          <a:p>
            <a:pPr marL="342900" indent="-342900">
              <a:buAutoNum type="arabicPeriod"/>
            </a:pPr>
            <a:r>
              <a:rPr lang="en-GB" sz="2400" b="1" i="1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It will help you make well informed decisions about education, training, apprenticeship and employment opportunities. </a:t>
            </a:r>
          </a:p>
          <a:p>
            <a:pPr marL="342900" indent="-342900">
              <a:buAutoNum type="arabicPeriod"/>
            </a:pPr>
            <a:r>
              <a:rPr lang="en-GB" sz="2400" b="1" i="1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We hope it will motivate you and inspire you to realise that YOU are in charge of your success,</a:t>
            </a:r>
          </a:p>
          <a:p>
            <a:pPr marL="342900" indent="-342900">
              <a:buAutoNum type="arabicPeriod"/>
            </a:pPr>
            <a:r>
              <a:rPr lang="en-GB" sz="2400" b="1" i="1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High quality Careers Education will enable you to reach your full potential. </a:t>
            </a:r>
            <a:endParaRPr lang="en-GB" sz="2400" b="1" i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547" y="0"/>
            <a:ext cx="1129488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 dirty="0" smtClean="0">
                <a:latin typeface="Century Gothic" panose="020B0502020202020204" pitchFamily="34" charset="0"/>
              </a:rPr>
              <a:t>Model Answers: (Add to your answers) </a:t>
            </a:r>
          </a:p>
          <a:p>
            <a:r>
              <a:rPr lang="en-GB" sz="2400" b="1" dirty="0" smtClean="0">
                <a:latin typeface="Century Gothic" panose="020B0502020202020204" pitchFamily="34" charset="0"/>
              </a:rPr>
              <a:t>What is Careers Education?</a:t>
            </a:r>
          </a:p>
          <a:p>
            <a:r>
              <a:rPr lang="en-GB" sz="2400" b="1" i="1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Careers education </a:t>
            </a:r>
            <a:r>
              <a:rPr lang="en-GB" sz="2400" b="1" i="1" dirty="0">
                <a:solidFill>
                  <a:srgbClr val="7030A0"/>
                </a:solidFill>
                <a:latin typeface="Century Gothic" panose="020B0502020202020204" pitchFamily="34" charset="0"/>
              </a:rPr>
              <a:t>is </a:t>
            </a:r>
            <a:r>
              <a:rPr lang="en-GB" sz="2400" b="1" i="1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learning </a:t>
            </a:r>
            <a:r>
              <a:rPr lang="en-GB" sz="2400" b="1" i="1" dirty="0">
                <a:solidFill>
                  <a:srgbClr val="7030A0"/>
                </a:solidFill>
                <a:latin typeface="Century Gothic" panose="020B0502020202020204" pitchFamily="34" charset="0"/>
              </a:rPr>
              <a:t>about careers as part of the curriculum. Careers education is often closely related to work-experience and other forms of work- related </a:t>
            </a:r>
            <a:r>
              <a:rPr lang="en-GB" sz="2400" b="1" i="1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learning.  </a:t>
            </a:r>
          </a:p>
          <a:p>
            <a:endParaRPr lang="en-GB" sz="2400" b="1" i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727" y="6327385"/>
            <a:ext cx="6096528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04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84" y="3405184"/>
            <a:ext cx="47632" cy="476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2874" y="239151"/>
            <a:ext cx="9959926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latin typeface="Century Gothic" panose="020B0502020202020204" pitchFamily="34" charset="0"/>
              </a:rPr>
              <a:t>Everyone writes activity: 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2874" y="974580"/>
            <a:ext cx="9959926" cy="23083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entury Gothic" panose="020B0502020202020204" pitchFamily="34" charset="0"/>
              </a:rPr>
              <a:t>There are many important skills to develop in PSHE sessions, one of these is </a:t>
            </a:r>
            <a:r>
              <a:rPr lang="en-GB" b="1" dirty="0" smtClean="0">
                <a:latin typeface="Century Gothic" panose="020B0502020202020204" pitchFamily="34" charset="0"/>
              </a:rPr>
              <a:t>oracy</a:t>
            </a:r>
            <a:r>
              <a:rPr lang="en-GB" dirty="0" smtClean="0">
                <a:latin typeface="Century Gothic" panose="020B0502020202020204" pitchFamily="34" charset="0"/>
              </a:rPr>
              <a:t>, in line with our SHAPE policy. The more practice you get at reading aloud, presenting your thoughts to others, the more confident and eloquent a communicator you will become.</a:t>
            </a:r>
          </a:p>
          <a:p>
            <a:endParaRPr lang="en-GB" dirty="0">
              <a:latin typeface="Century Gothic" panose="020B0502020202020204" pitchFamily="34" charset="0"/>
            </a:endParaRPr>
          </a:p>
          <a:p>
            <a:r>
              <a:rPr lang="en-GB" dirty="0" smtClean="0">
                <a:latin typeface="Century Gothic" panose="020B0502020202020204" pitchFamily="34" charset="0"/>
              </a:rPr>
              <a:t>You have been asked to present an assembly to the New Year 7 students. Your task is to explain to them </a:t>
            </a:r>
            <a:r>
              <a:rPr lang="en-GB" b="1" dirty="0" smtClean="0">
                <a:latin typeface="Century Gothic" panose="020B0502020202020204" pitchFamily="34" charset="0"/>
              </a:rPr>
              <a:t>what Careers Education is </a:t>
            </a:r>
            <a:r>
              <a:rPr lang="en-GB" dirty="0" smtClean="0">
                <a:latin typeface="Century Gothic" panose="020B0502020202020204" pitchFamily="34" charset="0"/>
              </a:rPr>
              <a:t>and </a:t>
            </a:r>
            <a:r>
              <a:rPr lang="en-GB" b="1" dirty="0" smtClean="0">
                <a:latin typeface="Century Gothic" panose="020B0502020202020204" pitchFamily="34" charset="0"/>
              </a:rPr>
              <a:t>why it is important to young people today.   </a:t>
            </a:r>
          </a:p>
          <a:p>
            <a:r>
              <a:rPr lang="en-GB" dirty="0" smtClean="0">
                <a:latin typeface="Century Gothic" panose="020B0502020202020204" pitchFamily="34" charset="0"/>
              </a:rPr>
              <a:t>There are some sentence starters below to help you. </a:t>
            </a:r>
            <a:endParaRPr lang="en-GB" dirty="0"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905638"/>
              </p:ext>
            </p:extLst>
          </p:nvPr>
        </p:nvGraphicFramePr>
        <p:xfrm>
          <a:off x="1048332" y="3495113"/>
          <a:ext cx="9924468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1117"/>
                <a:gridCol w="2481117"/>
                <a:gridCol w="2481117"/>
                <a:gridCol w="2481117"/>
              </a:tblGrid>
              <a:tr h="1484850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Century Gothic" panose="020B0502020202020204" pitchFamily="34" charset="0"/>
                        </a:rPr>
                        <a:t>Good morning Year 7,</a:t>
                      </a:r>
                      <a:r>
                        <a:rPr lang="en-GB" sz="2000" baseline="0" dirty="0" smtClean="0">
                          <a:latin typeface="Century Gothic" panose="020B0502020202020204" pitchFamily="34" charset="0"/>
                        </a:rPr>
                        <a:t> today, I will explain to you what Careers Education is  in Woodchurch High School. 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Century Gothic" panose="020B0502020202020204" pitchFamily="34" charset="0"/>
                        </a:rPr>
                        <a:t>Two</a:t>
                      </a:r>
                      <a:r>
                        <a:rPr lang="en-GB" sz="2000" baseline="0" dirty="0" smtClean="0">
                          <a:latin typeface="Century Gothic" panose="020B0502020202020204" pitchFamily="34" charset="0"/>
                        </a:rPr>
                        <a:t> people you can seek advice from are…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Century Gothic" panose="020B0502020202020204" pitchFamily="34" charset="0"/>
                        </a:rPr>
                        <a:t>Firstly, Careers Education is …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Century Gothic" panose="020B0502020202020204" pitchFamily="34" charset="0"/>
                        </a:rPr>
                        <a:t>It is important because…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Century Gothic" panose="020B0502020202020204" pitchFamily="34" charset="0"/>
                        </a:rPr>
                        <a:t>Furthermore, It enables you to…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Century Gothic" panose="020B0502020202020204" pitchFamily="34" charset="0"/>
                        </a:rPr>
                        <a:t>Additionally</a:t>
                      </a:r>
                      <a:r>
                        <a:rPr lang="en-GB" sz="2000" baseline="0" dirty="0" smtClean="0">
                          <a:latin typeface="Century Gothic" panose="020B0502020202020204" pitchFamily="34" charset="0"/>
                        </a:rPr>
                        <a:t>, it will…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Century Gothic" panose="020B0502020202020204" pitchFamily="34" charset="0"/>
                        </a:rPr>
                        <a:t>Moreover, it helps to…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Century Gothic" panose="020B0502020202020204" pitchFamily="34" charset="0"/>
                        </a:rPr>
                        <a:t>Finally,</a:t>
                      </a:r>
                      <a:r>
                        <a:rPr lang="en-GB" sz="2000" baseline="0" dirty="0" smtClean="0">
                          <a:latin typeface="Century Gothic" panose="020B0502020202020204" pitchFamily="34" charset="0"/>
                        </a:rPr>
                        <a:t> …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920" y="6421193"/>
            <a:ext cx="6096528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15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0160" y="112541"/>
            <a:ext cx="11127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Century Gothic" panose="020B0502020202020204" pitchFamily="34" charset="0"/>
              </a:rPr>
              <a:t>Watch the clip below on how the world of work is changing</a:t>
            </a:r>
            <a:r>
              <a:rPr lang="en-GB" sz="2400" dirty="0" smtClean="0">
                <a:latin typeface="Century Gothic" panose="020B0502020202020204" pitchFamily="34" charset="0"/>
              </a:rPr>
              <a:t>. 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pic>
        <p:nvPicPr>
          <p:cNvPr id="3" name="How the World of Work is Chang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0504" y="574206"/>
            <a:ext cx="10832123" cy="609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4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8302" y="225083"/>
            <a:ext cx="111978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latin typeface="Century Gothic" panose="020B0502020202020204" pitchFamily="34" charset="0"/>
              </a:rPr>
              <a:t>Watch the clip below on how COVID 19 has impacted on employment today and  employment in the future. 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pic>
        <p:nvPicPr>
          <p:cNvPr id="3" name="What will the future of jobs be like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2701" y="932969"/>
            <a:ext cx="9369083" cy="527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6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852" y="21871"/>
            <a:ext cx="12084148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latin typeface="Century Gothic" panose="020B0502020202020204" pitchFamily="34" charset="0"/>
              </a:rPr>
              <a:t>Everyone writes activity.</a:t>
            </a:r>
          </a:p>
          <a:p>
            <a:endParaRPr lang="en-GB" b="1" dirty="0">
              <a:latin typeface="Century Gothic" panose="020B0502020202020204" pitchFamily="34" charset="0"/>
            </a:endParaRPr>
          </a:p>
          <a:p>
            <a:r>
              <a:rPr lang="en-GB" b="1" dirty="0" smtClean="0">
                <a:latin typeface="Century Gothic" panose="020B0502020202020204" pitchFamily="34" charset="0"/>
              </a:rPr>
              <a:t>Complete the following questions in your exercise books in full sentences: </a:t>
            </a:r>
          </a:p>
          <a:p>
            <a:endParaRPr lang="en-GB" b="1" dirty="0" smtClean="0">
              <a:latin typeface="Century Gothic" panose="020B0502020202020204" pitchFamily="34" charset="0"/>
            </a:endParaRPr>
          </a:p>
          <a:p>
            <a:pPr marL="342900" indent="-342900">
              <a:buAutoNum type="arabicPeriod"/>
            </a:pPr>
            <a:r>
              <a:rPr lang="en-GB" b="1" dirty="0" smtClean="0">
                <a:latin typeface="Century Gothic" panose="020B0502020202020204" pitchFamily="34" charset="0"/>
              </a:rPr>
              <a:t>How do you think Artificial intelligence is changing the world of work?</a:t>
            </a:r>
          </a:p>
          <a:p>
            <a:r>
              <a:rPr lang="en-GB" b="1" i="1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Artificial intelligence is changing the world of work because…</a:t>
            </a:r>
          </a:p>
          <a:p>
            <a:r>
              <a:rPr lang="en-GB" b="1" i="1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(See video for help on this)</a:t>
            </a:r>
          </a:p>
          <a:p>
            <a:r>
              <a:rPr lang="en-GB" i="1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</a:p>
          <a:p>
            <a:endParaRPr lang="en-GB" i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endParaRPr lang="en-GB" i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endParaRPr lang="en-GB" i="1" dirty="0" smtClean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r>
              <a:rPr lang="en-GB" b="1" dirty="0" smtClean="0">
                <a:latin typeface="Century Gothic" panose="020B0502020202020204" pitchFamily="34" charset="0"/>
              </a:rPr>
              <a:t>2. What does It mean to be resilient? Why do you think this is a skill required by employers?</a:t>
            </a:r>
          </a:p>
          <a:p>
            <a:r>
              <a:rPr lang="en-GB" b="1" i="1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To be resilient means… </a:t>
            </a:r>
          </a:p>
          <a:p>
            <a:r>
              <a:rPr lang="en-GB" b="1" i="1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This skill is important to employers because…</a:t>
            </a:r>
          </a:p>
          <a:p>
            <a:endParaRPr lang="en-GB" b="1" i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endParaRPr lang="en-GB" b="1" i="1" dirty="0" smtClean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endParaRPr lang="en-GB" b="1" i="1" dirty="0" smtClean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endParaRPr lang="en-GB" i="1" dirty="0" smtClean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r>
              <a:rPr lang="en-GB" b="1" dirty="0" smtClean="0">
                <a:latin typeface="Century Gothic" panose="020B0502020202020204" pitchFamily="34" charset="0"/>
              </a:rPr>
              <a:t>3. Why and how is the world of work changing? Can you offer any words of </a:t>
            </a:r>
            <a:r>
              <a:rPr lang="en-GB" b="1" u="sng" dirty="0" smtClean="0">
                <a:latin typeface="Century Gothic" panose="020B0502020202020204" pitchFamily="34" charset="0"/>
              </a:rPr>
              <a:t>hope</a:t>
            </a:r>
            <a:r>
              <a:rPr lang="en-GB" b="1" dirty="0" smtClean="0">
                <a:latin typeface="Century Gothic" panose="020B0502020202020204" pitchFamily="34" charset="0"/>
              </a:rPr>
              <a:t> to the future generation?</a:t>
            </a:r>
          </a:p>
          <a:p>
            <a:r>
              <a:rPr lang="en-GB" b="1" i="1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The world of work is changing because…</a:t>
            </a:r>
          </a:p>
          <a:p>
            <a:r>
              <a:rPr lang="en-GB" b="1" i="1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A few examples of how the world of work has changed are…</a:t>
            </a:r>
          </a:p>
          <a:p>
            <a:r>
              <a:rPr lang="en-GB" b="1" i="1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A few words of hope to future generations are…</a:t>
            </a:r>
            <a:endParaRPr lang="en-GB" b="1" i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What is artificial intelligence_ - BBC News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56209" y="290573"/>
            <a:ext cx="3671667" cy="206531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263704" y="2082018"/>
            <a:ext cx="4754880" cy="14068"/>
          </a:xfrm>
          <a:prstGeom prst="straightConnector1">
            <a:avLst/>
          </a:prstGeom>
          <a:ln w="698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1127" y="6362068"/>
            <a:ext cx="6096528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6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/>
              <a:t>Personal Learning Criteria (Careers Session 1) 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I understand</a:t>
            </a:r>
            <a:r>
              <a:rPr lang="en-GB" u="sng" dirty="0" smtClean="0"/>
              <a:t> and </a:t>
            </a:r>
            <a:r>
              <a:rPr lang="en-GB" dirty="0" smtClean="0"/>
              <a:t>can explain what careers education is and </a:t>
            </a:r>
            <a:r>
              <a:rPr lang="en-GB" u="sng" dirty="0" smtClean="0"/>
              <a:t>why</a:t>
            </a:r>
            <a:r>
              <a:rPr lang="en-GB" dirty="0" smtClean="0"/>
              <a:t> it is important to young people today. 	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9536" y="1614607"/>
            <a:ext cx="5181600" cy="4351338"/>
          </a:xfrm>
        </p:spPr>
        <p:txBody>
          <a:bodyPr/>
          <a:lstStyle/>
          <a:p>
            <a:r>
              <a:rPr lang="en-GB" dirty="0" smtClean="0"/>
              <a:t>I understand and can explain </a:t>
            </a:r>
            <a:r>
              <a:rPr lang="en-GB" u="sng" dirty="0" smtClean="0"/>
              <a:t>why</a:t>
            </a:r>
            <a:r>
              <a:rPr lang="en-GB" dirty="0" smtClean="0"/>
              <a:t> and </a:t>
            </a:r>
            <a:r>
              <a:rPr lang="en-GB" u="sng" dirty="0" smtClean="0"/>
              <a:t>how</a:t>
            </a:r>
            <a:r>
              <a:rPr lang="en-GB" dirty="0" smtClean="0"/>
              <a:t> the world of work is changing. </a:t>
            </a:r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854292"/>
              </p:ext>
            </p:extLst>
          </p:nvPr>
        </p:nvGraphicFramePr>
        <p:xfrm>
          <a:off x="6800662" y="3782275"/>
          <a:ext cx="4159348" cy="697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9674"/>
                <a:gridCol w="2079674"/>
              </a:tblGrid>
              <a:tr h="697315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 smtClean="0">
                          <a:latin typeface="Century Gothic" panose="020B0502020202020204" pitchFamily="34" charset="0"/>
                        </a:rPr>
                        <a:t>Yes </a:t>
                      </a:r>
                      <a:endParaRPr lang="en-GB" sz="3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 smtClean="0">
                          <a:latin typeface="Century Gothic" panose="020B0502020202020204" pitchFamily="34" charset="0"/>
                        </a:rPr>
                        <a:t>No </a:t>
                      </a:r>
                      <a:endParaRPr lang="en-GB" sz="3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662" y="3654260"/>
            <a:ext cx="4194412" cy="9693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272" y="6311900"/>
            <a:ext cx="6096528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35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673</Words>
  <Application>Microsoft Office PowerPoint</Application>
  <PresentationFormat>Widescreen</PresentationFormat>
  <Paragraphs>74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Century Gothic</vt:lpstr>
      <vt:lpstr>Office Theme</vt:lpstr>
      <vt:lpstr>PowerPoint Presentation</vt:lpstr>
      <vt:lpstr>Personal Learning Criteria (Careers Session 1)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Personal Learning Criteria (Careers Session 1) </vt:lpstr>
    </vt:vector>
  </TitlesOfParts>
  <Company>RM Education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Miller Suzanne (Staff)</dc:creator>
  <cp:lastModifiedBy>Miller Suzanne (Staff)</cp:lastModifiedBy>
  <cp:revision>14</cp:revision>
  <dcterms:created xsi:type="dcterms:W3CDTF">2021-01-03T19:49:56Z</dcterms:created>
  <dcterms:modified xsi:type="dcterms:W3CDTF">2021-01-04T14:11:30Z</dcterms:modified>
</cp:coreProperties>
</file>